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Intro Rust" charset="1" panose="00000500000000000000"/>
      <p:regular r:id="rId25"/>
    </p:embeddedFont>
    <p:embeddedFont>
      <p:font typeface="Noto Sans" charset="1" panose="020B0502040504020204"/>
      <p:regular r:id="rId26"/>
    </p:embeddedFont>
    <p:embeddedFont>
      <p:font typeface="Open Sauce Semi-Bold" charset="1" panose="00000700000000000000"/>
      <p:regular r:id="rId27"/>
    </p:embeddedFont>
    <p:embeddedFont>
      <p:font typeface="Dynamo Medium" charset="1" panose="020B060402020A080404"/>
      <p:regular r:id="rId28"/>
    </p:embeddedFont>
    <p:embeddedFont>
      <p:font typeface="Source Sans Pro Bold" charset="1" panose="020B0703030403020204"/>
      <p:regular r:id="rId29"/>
    </p:embeddedFont>
    <p:embeddedFont>
      <p:font typeface="Source Sans Pro" charset="1" panose="020B0503030403020204"/>
      <p:regular r:id="rId30"/>
    </p:embeddedFont>
    <p:embeddedFont>
      <p:font typeface="Fira Sans Heavy" charset="1" panose="020B0A03050000020004"/>
      <p:regular r:id="rId31"/>
    </p:embeddedFont>
    <p:embeddedFont>
      <p:font typeface="Poppins" charset="1" panose="00000500000000000000"/>
      <p:regular r:id="rId32"/>
    </p:embeddedFont>
    <p:embeddedFont>
      <p:font typeface="Pluma" charset="1" panose="00000000000000000000"/>
      <p:regular r:id="rId33"/>
    </p:embeddedFont>
    <p:embeddedFont>
      <p:font typeface="Contrail One" charset="1" panose="02000000000000000000"/>
      <p:regular r:id="rId34"/>
    </p:embeddedFont>
    <p:embeddedFont>
      <p:font typeface="Canva Sans" charset="1" panose="020B05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notesSlides/notesSlide5.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Admin can perform all functional tasks.</a:t>
            </a:r>
          </a:p>
          <a:p>
            <a:r>
              <a:rPr lang="en-US"/>
              <a:t>•	Teacher can perform tasks related to viewing user personal info including overall and posting works but not modifying registration of any user which changes personal data.</a:t>
            </a:r>
          </a:p>
          <a:p>
            <a:r>
              <a:rPr lang="en-US"/>
              <a:t>•	Student can register once and access tasks, assignments, notes, and their own profile &amp; dashboard.</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Admin can perform all functional tasks.</a:t>
            </a:r>
          </a:p>
          <a:p>
            <a:r>
              <a:rPr lang="en-US"/>
              <a:t>•	Teacher can perform tasks related to viewing user personal info including overall and posting works but not modifying registration of any user which changes personal data.</a:t>
            </a:r>
          </a:p>
          <a:p>
            <a:r>
              <a:rPr lang="en-US"/>
              <a:t>•	Student can register once and access tasks, assignments, notes, and their own profile &amp; dashboard.</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In this context, the DFD illustrates that users (teachers and students) need to register their personal information, such as username, photo, password, full name, phone number, and address, into the system.</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r>
              <a:rPr lang="en-US"/>
              <a:t/>
            </a:r>
          </a:p>
          <a:p>
            <a:r>
              <a:rPr lang="en-US"/>
              <a:t>In a Level 1 DFD, processes are labeled as 1.0, 2.0, 3.0, etc., showing the main functions and their interactions. It is broken down in more detailed processes like user registration, data verification, and access control by showing how data is flowing to which part. </a:t>
            </a:r>
          </a:p>
          <a:p>
            <a:r>
              <a:rPr lang="en-US"/>
              <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6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7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7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png" Type="http://schemas.openxmlformats.org/officeDocument/2006/relationships/image"/><Relationship Id="rId12" Target="../media/image84.png" Type="http://schemas.openxmlformats.org/officeDocument/2006/relationships/image"/><Relationship Id="rId2" Target="../media/image23.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8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85.png" Type="http://schemas.openxmlformats.org/officeDocument/2006/relationships/image"/><Relationship Id="rId12" Target="../media/image86.png" Type="http://schemas.openxmlformats.org/officeDocument/2006/relationships/image"/><Relationship Id="rId13" Target="../media/image87.png" Type="http://schemas.openxmlformats.org/officeDocument/2006/relationships/image"/><Relationship Id="rId14" Target="../media/image88.svg" Type="http://schemas.openxmlformats.org/officeDocument/2006/relationships/image"/><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381483">
            <a:off x="-3907500" y="4308153"/>
            <a:ext cx="7814999" cy="12245725"/>
          </a:xfrm>
          <a:custGeom>
            <a:avLst/>
            <a:gdLst/>
            <a:ahLst/>
            <a:cxnLst/>
            <a:rect r="r" b="b" t="t" l="l"/>
            <a:pathLst>
              <a:path h="12245725" w="7814999">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25422" y="-2403504"/>
            <a:ext cx="14721513" cy="1472151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p:spPr>
        </p:sp>
      </p:grpSp>
      <p:sp>
        <p:nvSpPr>
          <p:cNvPr name="TextBox 5" id="5"/>
          <p:cNvSpPr txBox="true"/>
          <p:nvPr/>
        </p:nvSpPr>
        <p:spPr>
          <a:xfrm rot="0">
            <a:off x="2168484" y="3611816"/>
            <a:ext cx="14057482" cy="2300605"/>
          </a:xfrm>
          <a:prstGeom prst="rect">
            <a:avLst/>
          </a:prstGeom>
        </p:spPr>
        <p:txBody>
          <a:bodyPr anchor="t" rtlCol="false" tIns="0" lIns="0" bIns="0" rIns="0">
            <a:spAutoFit/>
          </a:bodyPr>
          <a:lstStyle/>
          <a:p>
            <a:pPr algn="ctr">
              <a:lnSpc>
                <a:spcPts val="8960"/>
              </a:lnSpc>
            </a:pPr>
            <a:r>
              <a:rPr lang="en-US" sz="8000" spc="208">
                <a:solidFill>
                  <a:srgbClr val="57421B"/>
                </a:solidFill>
                <a:latin typeface="Intro Rust"/>
                <a:ea typeface="Intro Rust"/>
                <a:cs typeface="Intro Rust"/>
                <a:sym typeface="Intro Rust"/>
              </a:rPr>
              <a:t>GAMIFIED LEARNING</a:t>
            </a:r>
          </a:p>
          <a:p>
            <a:pPr algn="ctr">
              <a:lnSpc>
                <a:spcPts val="8960"/>
              </a:lnSpc>
            </a:pPr>
            <a:r>
              <a:rPr lang="en-US" sz="8000" spc="208">
                <a:solidFill>
                  <a:srgbClr val="57421B"/>
                </a:solidFill>
                <a:latin typeface="Intro Rust"/>
                <a:ea typeface="Intro Rust"/>
                <a:cs typeface="Intro Rust"/>
                <a:sym typeface="Intro Rust"/>
              </a:rPr>
              <a:t>          </a:t>
            </a:r>
            <a:r>
              <a:rPr lang="en-US" sz="8000" spc="208">
                <a:solidFill>
                  <a:srgbClr val="57421B"/>
                </a:solidFill>
                <a:latin typeface="Intro Rust"/>
                <a:ea typeface="Intro Rust"/>
                <a:cs typeface="Intro Rust"/>
                <a:sym typeface="Intro Rust"/>
              </a:rPr>
              <a:t>Progress TRACKER</a:t>
            </a:r>
          </a:p>
        </p:txBody>
      </p:sp>
      <p:sp>
        <p:nvSpPr>
          <p:cNvPr name="Freeform 6" id="6"/>
          <p:cNvSpPr/>
          <p:nvPr/>
        </p:nvSpPr>
        <p:spPr>
          <a:xfrm flipH="false" flipV="false" rot="-2779055">
            <a:off x="13351800" y="-5094162"/>
            <a:ext cx="7814999" cy="12245725"/>
          </a:xfrm>
          <a:custGeom>
            <a:avLst/>
            <a:gdLst/>
            <a:ahLst/>
            <a:cxnLst/>
            <a:rect r="r" b="b" t="t" l="l"/>
            <a:pathLst>
              <a:path h="12245725" w="7814999">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7457531">
            <a:off x="1773293" y="7294565"/>
            <a:ext cx="1843945" cy="2057400"/>
          </a:xfrm>
          <a:custGeom>
            <a:avLst/>
            <a:gdLst/>
            <a:ahLst/>
            <a:cxnLst/>
            <a:rect r="r" b="b" t="t" l="l"/>
            <a:pathLst>
              <a:path h="2057400" w="1843945">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457531">
            <a:off x="13453750" y="636873"/>
            <a:ext cx="1843945" cy="2057400"/>
          </a:xfrm>
          <a:custGeom>
            <a:avLst/>
            <a:gdLst/>
            <a:ahLst/>
            <a:cxnLst/>
            <a:rect r="r" b="b" t="t" l="l"/>
            <a:pathLst>
              <a:path h="2057400" w="1843945">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849820">
            <a:off x="15252155" y="7594505"/>
            <a:ext cx="1792971" cy="3071470"/>
          </a:xfrm>
          <a:custGeom>
            <a:avLst/>
            <a:gdLst/>
            <a:ahLst/>
            <a:cxnLst/>
            <a:rect r="r" b="b" t="t" l="l"/>
            <a:pathLst>
              <a:path h="3071470" w="1792971">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true" rot="3849820">
            <a:off x="1646454" y="-517246"/>
            <a:ext cx="1792971" cy="3071470"/>
          </a:xfrm>
          <a:custGeom>
            <a:avLst/>
            <a:gdLst/>
            <a:ahLst/>
            <a:cxnLst/>
            <a:rect r="r" b="b" t="t" l="l"/>
            <a:pathLst>
              <a:path h="3071470" w="1792971">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true" rot="0">
            <a:off x="16076645" y="-104066"/>
            <a:ext cx="2365310" cy="2890720"/>
          </a:xfrm>
          <a:custGeom>
            <a:avLst/>
            <a:gdLst/>
            <a:ahLst/>
            <a:cxnLst/>
            <a:rect r="r" b="b" t="t" l="l"/>
            <a:pathLst>
              <a:path h="2890720" w="236531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96826" y="7782149"/>
            <a:ext cx="2365310" cy="2890720"/>
          </a:xfrm>
          <a:custGeom>
            <a:avLst/>
            <a:gdLst/>
            <a:ahLst/>
            <a:cxnLst/>
            <a:rect r="r" b="b" t="t" l="l"/>
            <a:pathLst>
              <a:path h="2890720" w="236531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962334" y="9664559"/>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5080756" y="1133907"/>
            <a:ext cx="7315200" cy="3604399"/>
          </a:xfrm>
          <a:custGeom>
            <a:avLst/>
            <a:gdLst/>
            <a:ahLst/>
            <a:cxnLst/>
            <a:rect r="r" b="b" t="t" l="l"/>
            <a:pathLst>
              <a:path h="3604399" w="7315200">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3259984" y="2299625"/>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6" id="16"/>
          <p:cNvSpPr txBox="true"/>
          <p:nvPr/>
        </p:nvSpPr>
        <p:spPr>
          <a:xfrm rot="0">
            <a:off x="4064604" y="6424729"/>
            <a:ext cx="11721636" cy="448310"/>
          </a:xfrm>
          <a:prstGeom prst="rect">
            <a:avLst/>
          </a:prstGeom>
        </p:spPr>
        <p:txBody>
          <a:bodyPr anchor="t" rtlCol="false" tIns="0" lIns="0" bIns="0" rIns="0">
            <a:spAutoFit/>
          </a:bodyPr>
          <a:lstStyle/>
          <a:p>
            <a:pPr algn="ctr">
              <a:lnSpc>
                <a:spcPts val="3399"/>
              </a:lnSpc>
            </a:pPr>
            <a:r>
              <a:rPr lang="en-US" sz="3399">
                <a:solidFill>
                  <a:srgbClr val="805A62"/>
                </a:solidFill>
                <a:latin typeface="Noto Sans"/>
                <a:ea typeface="Noto Sans"/>
                <a:cs typeface="Noto Sans"/>
                <a:sym typeface="Noto Sans"/>
              </a:rPr>
              <a:t>TURNING LEARNING INTO AN EXCITING ADVENTURE</a:t>
            </a:r>
          </a:p>
        </p:txBody>
      </p:sp>
      <p:sp>
        <p:nvSpPr>
          <p:cNvPr name="Freeform 17" id="17"/>
          <p:cNvSpPr/>
          <p:nvPr/>
        </p:nvSpPr>
        <p:spPr>
          <a:xfrm flipH="false" flipV="false" rot="0">
            <a:off x="6571667" y="-1953334"/>
            <a:ext cx="5802923" cy="4114800"/>
          </a:xfrm>
          <a:custGeom>
            <a:avLst/>
            <a:gdLst/>
            <a:ahLst/>
            <a:cxnLst/>
            <a:rect r="r" b="b" t="t" l="l"/>
            <a:pathLst>
              <a:path h="4114800" w="5802923">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8" id="18"/>
          <p:cNvSpPr txBox="true"/>
          <p:nvPr/>
        </p:nvSpPr>
        <p:spPr>
          <a:xfrm rot="0">
            <a:off x="17813726" y="9272619"/>
            <a:ext cx="248960"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BCF1"/>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65303" y="4411538"/>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alphaModFix amt="19999"/>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75890"/>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5505178" y="876300"/>
            <a:ext cx="7277645" cy="1229658"/>
          </a:xfrm>
          <a:prstGeom prst="rect">
            <a:avLst/>
          </a:prstGeom>
        </p:spPr>
        <p:txBody>
          <a:bodyPr anchor="t" rtlCol="false" tIns="0" lIns="0" bIns="0" rIns="0">
            <a:spAutoFit/>
          </a:bodyPr>
          <a:lstStyle/>
          <a:p>
            <a:pPr algn="ctr">
              <a:lnSpc>
                <a:spcPts val="9923"/>
              </a:lnSpc>
            </a:pPr>
            <a:r>
              <a:rPr lang="en-US" sz="7088">
                <a:solidFill>
                  <a:srgbClr val="303030"/>
                </a:solidFill>
                <a:latin typeface="Pluma"/>
                <a:ea typeface="Pluma"/>
                <a:cs typeface="Pluma"/>
                <a:sym typeface="Pluma"/>
              </a:rPr>
              <a:t>DATA MODELING</a:t>
            </a:r>
          </a:p>
        </p:txBody>
      </p:sp>
      <p:sp>
        <p:nvSpPr>
          <p:cNvPr name="TextBox 10" id="10"/>
          <p:cNvSpPr txBox="true"/>
          <p:nvPr/>
        </p:nvSpPr>
        <p:spPr>
          <a:xfrm rot="0">
            <a:off x="1977341" y="3054140"/>
            <a:ext cx="14744881" cy="795423"/>
          </a:xfrm>
          <a:prstGeom prst="rect">
            <a:avLst/>
          </a:prstGeom>
        </p:spPr>
        <p:txBody>
          <a:bodyPr anchor="t" rtlCol="false" tIns="0" lIns="0" bIns="0" rIns="0">
            <a:spAutoFit/>
          </a:bodyPr>
          <a:lstStyle/>
          <a:p>
            <a:pPr algn="ctr">
              <a:lnSpc>
                <a:spcPts val="5550"/>
              </a:lnSpc>
            </a:pPr>
            <a:r>
              <a:rPr lang="en-US" sz="3323" spc="181">
                <a:solidFill>
                  <a:srgbClr val="000000"/>
                </a:solidFill>
                <a:latin typeface="Contrail One"/>
                <a:ea typeface="Contrail One"/>
                <a:cs typeface="Contrail One"/>
                <a:sym typeface="Contrail One"/>
              </a:rPr>
              <a:t>Data modeling is the process of diagramming data flows.</a:t>
            </a:r>
          </a:p>
        </p:txBody>
      </p:sp>
      <p:sp>
        <p:nvSpPr>
          <p:cNvPr name="TextBox 11" id="11"/>
          <p:cNvSpPr txBox="true"/>
          <p:nvPr/>
        </p:nvSpPr>
        <p:spPr>
          <a:xfrm rot="0">
            <a:off x="3239416" y="6935203"/>
            <a:ext cx="13242034" cy="1279721"/>
          </a:xfrm>
          <a:prstGeom prst="rect">
            <a:avLst/>
          </a:prstGeom>
        </p:spPr>
        <p:txBody>
          <a:bodyPr anchor="t" rtlCol="false" tIns="0" lIns="0" bIns="0" rIns="0">
            <a:spAutoFit/>
          </a:bodyPr>
          <a:lstStyle/>
          <a:p>
            <a:pPr algn="ctr">
              <a:lnSpc>
                <a:spcPts val="4891"/>
              </a:lnSpc>
            </a:pPr>
            <a:r>
              <a:rPr lang="en-US" sz="3327" spc="56">
                <a:solidFill>
                  <a:srgbClr val="000000"/>
                </a:solidFill>
                <a:latin typeface="Contrail One"/>
                <a:ea typeface="Contrail One"/>
                <a:cs typeface="Contrail One"/>
                <a:sym typeface="Contrail One"/>
              </a:rPr>
              <a:t>Entity-Relationship (ER) modeling is a technique used to visually represent the structure of a database. </a:t>
            </a:r>
          </a:p>
        </p:txBody>
      </p:sp>
      <p:sp>
        <p:nvSpPr>
          <p:cNvPr name="TextBox 12" id="12"/>
          <p:cNvSpPr txBox="true"/>
          <p:nvPr/>
        </p:nvSpPr>
        <p:spPr>
          <a:xfrm rot="0">
            <a:off x="2873251" y="4097890"/>
            <a:ext cx="13207361" cy="2544539"/>
          </a:xfrm>
          <a:prstGeom prst="rect">
            <a:avLst/>
          </a:prstGeom>
        </p:spPr>
        <p:txBody>
          <a:bodyPr anchor="t" rtlCol="false" tIns="0" lIns="0" bIns="0" rIns="0">
            <a:spAutoFit/>
          </a:bodyPr>
          <a:lstStyle/>
          <a:p>
            <a:pPr algn="ctr">
              <a:lnSpc>
                <a:spcPts val="4949"/>
              </a:lnSpc>
            </a:pPr>
            <a:r>
              <a:rPr lang="en-US" sz="3321" spc="165">
                <a:solidFill>
                  <a:srgbClr val="000000"/>
                </a:solidFill>
                <a:latin typeface="Contrail One"/>
                <a:ea typeface="Contrail One"/>
                <a:cs typeface="Contrail One"/>
                <a:sym typeface="Contrail One"/>
              </a:rPr>
              <a:t>The goal of data modeling to illustrate the types of data used and stored within the system, the relationships among these data types, the ways the data can be grouped and organized and its formats and attributes.</a:t>
            </a:r>
          </a:p>
        </p:txBody>
      </p:sp>
      <p:sp>
        <p:nvSpPr>
          <p:cNvPr name="TextBox 13" id="13"/>
          <p:cNvSpPr txBox="true"/>
          <p:nvPr/>
        </p:nvSpPr>
        <p:spPr>
          <a:xfrm rot="0">
            <a:off x="17620190" y="9272619"/>
            <a:ext cx="636032"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AD1FA"/>
        </a:solidFill>
      </p:bgPr>
    </p:bg>
    <p:spTree>
      <p:nvGrpSpPr>
        <p:cNvPr id="1" name=""/>
        <p:cNvGrpSpPr/>
        <p:nvPr/>
      </p:nvGrpSpPr>
      <p:grpSpPr>
        <a:xfrm>
          <a:off x="0" y="0"/>
          <a:ext cx="0" cy="0"/>
          <a:chOff x="0" y="0"/>
          <a:chExt cx="0" cy="0"/>
        </a:xfrm>
      </p:grpSpPr>
      <p:sp>
        <p:nvSpPr>
          <p:cNvPr name="Freeform 2" id="2"/>
          <p:cNvSpPr/>
          <p:nvPr/>
        </p:nvSpPr>
        <p:spPr>
          <a:xfrm flipH="false" flipV="false" rot="0">
            <a:off x="173249" y="113272"/>
            <a:ext cx="3463190" cy="1350186"/>
          </a:xfrm>
          <a:custGeom>
            <a:avLst/>
            <a:gdLst/>
            <a:ahLst/>
            <a:cxnLst/>
            <a:rect r="r" b="b" t="t" l="l"/>
            <a:pathLst>
              <a:path h="1350186" w="3463190">
                <a:moveTo>
                  <a:pt x="0" y="0"/>
                </a:moveTo>
                <a:lnTo>
                  <a:pt x="3463190" y="0"/>
                </a:lnTo>
                <a:lnTo>
                  <a:pt x="3463190" y="1350186"/>
                </a:lnTo>
                <a:lnTo>
                  <a:pt x="0" y="1350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977690" y="203282"/>
            <a:ext cx="7367493" cy="9880436"/>
          </a:xfrm>
          <a:custGeom>
            <a:avLst/>
            <a:gdLst/>
            <a:ahLst/>
            <a:cxnLst/>
            <a:rect r="r" b="b" t="t" l="l"/>
            <a:pathLst>
              <a:path h="9880436" w="7367493">
                <a:moveTo>
                  <a:pt x="0" y="0"/>
                </a:moveTo>
                <a:lnTo>
                  <a:pt x="7367493" y="0"/>
                </a:lnTo>
                <a:lnTo>
                  <a:pt x="7367493" y="9880436"/>
                </a:lnTo>
                <a:lnTo>
                  <a:pt x="0" y="9880436"/>
                </a:lnTo>
                <a:lnTo>
                  <a:pt x="0" y="0"/>
                </a:lnTo>
                <a:close/>
              </a:path>
            </a:pathLst>
          </a:custGeom>
          <a:blipFill>
            <a:blip r:embed="rId5"/>
            <a:stretch>
              <a:fillRect l="0" t="0" r="0" b="0"/>
            </a:stretch>
          </a:blipFill>
        </p:spPr>
      </p:sp>
      <p:sp>
        <p:nvSpPr>
          <p:cNvPr name="TextBox 4" id="4"/>
          <p:cNvSpPr txBox="true"/>
          <p:nvPr/>
        </p:nvSpPr>
        <p:spPr>
          <a:xfrm rot="0">
            <a:off x="357877" y="413137"/>
            <a:ext cx="2712934" cy="558413"/>
          </a:xfrm>
          <a:prstGeom prst="rect">
            <a:avLst/>
          </a:prstGeom>
        </p:spPr>
        <p:txBody>
          <a:bodyPr anchor="t" rtlCol="false" tIns="0" lIns="0" bIns="0" rIns="0">
            <a:spAutoFit/>
          </a:bodyPr>
          <a:lstStyle/>
          <a:p>
            <a:pPr algn="ctr">
              <a:lnSpc>
                <a:spcPts val="4670"/>
              </a:lnSpc>
            </a:pPr>
            <a:r>
              <a:rPr lang="en-US" sz="3336">
                <a:solidFill>
                  <a:srgbClr val="000000"/>
                </a:solidFill>
                <a:latin typeface="Contrail One"/>
                <a:ea typeface="Contrail One"/>
                <a:cs typeface="Contrail One"/>
                <a:sym typeface="Contrail One"/>
              </a:rPr>
              <a:t>ER</a:t>
            </a:r>
          </a:p>
        </p:txBody>
      </p:sp>
      <p:sp>
        <p:nvSpPr>
          <p:cNvPr name="TextBox 5" id="5"/>
          <p:cNvSpPr txBox="true"/>
          <p:nvPr/>
        </p:nvSpPr>
        <p:spPr>
          <a:xfrm rot="0">
            <a:off x="16234106" y="9639935"/>
            <a:ext cx="1921933" cy="1180465"/>
          </a:xfrm>
          <a:prstGeom prst="rect">
            <a:avLst/>
          </a:prstGeom>
        </p:spPr>
        <p:txBody>
          <a:bodyPr anchor="t" rtlCol="false" tIns="0" lIns="0" bIns="0" rIns="0">
            <a:spAutoFit/>
          </a:bodyPr>
          <a:lstStyle/>
          <a:p>
            <a:pPr algn="ctr">
              <a:lnSpc>
                <a:spcPts val="4758"/>
              </a:lnSpc>
            </a:pPr>
            <a:r>
              <a:rPr lang="en-US" sz="3399">
                <a:solidFill>
                  <a:srgbClr val="000000"/>
                </a:solidFill>
                <a:latin typeface="Canva Sans"/>
                <a:ea typeface="Canva Sans"/>
                <a:cs typeface="Canva Sans"/>
                <a:sym typeface="Canva Sans"/>
              </a:rPr>
              <a:t>11</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AA6C"/>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953304" y="4047779"/>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109227"/>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3062815" y="942975"/>
            <a:ext cx="12162370" cy="721995"/>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303030"/>
                </a:solidFill>
                <a:latin typeface="Pluma"/>
                <a:ea typeface="Pluma"/>
                <a:cs typeface="Pluma"/>
                <a:sym typeface="Pluma"/>
              </a:rPr>
              <a:t>PROCESS MODELING</a:t>
            </a:r>
          </a:p>
        </p:txBody>
      </p:sp>
      <p:sp>
        <p:nvSpPr>
          <p:cNvPr name="TextBox 10" id="10"/>
          <p:cNvSpPr txBox="true"/>
          <p:nvPr/>
        </p:nvSpPr>
        <p:spPr>
          <a:xfrm rot="0">
            <a:off x="1570853" y="3346965"/>
            <a:ext cx="15146295" cy="1344478"/>
          </a:xfrm>
          <a:prstGeom prst="rect">
            <a:avLst/>
          </a:prstGeom>
        </p:spPr>
        <p:txBody>
          <a:bodyPr anchor="t" rtlCol="false" tIns="0" lIns="0" bIns="0" rIns="0">
            <a:spAutoFit/>
          </a:bodyPr>
          <a:lstStyle/>
          <a:p>
            <a:pPr algn="ctr">
              <a:lnSpc>
                <a:spcPts val="5182"/>
              </a:lnSpc>
            </a:pPr>
            <a:r>
              <a:rPr lang="en-US" sz="3701">
                <a:solidFill>
                  <a:srgbClr val="000000"/>
                </a:solidFill>
                <a:latin typeface="Contrail One"/>
                <a:ea typeface="Contrail One"/>
                <a:cs typeface="Contrail One"/>
                <a:sym typeface="Contrail One"/>
              </a:rPr>
              <a:t>Process modeling is the graphical representation of business processes or workflows.</a:t>
            </a:r>
          </a:p>
        </p:txBody>
      </p:sp>
      <p:sp>
        <p:nvSpPr>
          <p:cNvPr name="TextBox 11" id="11"/>
          <p:cNvSpPr txBox="true"/>
          <p:nvPr/>
        </p:nvSpPr>
        <p:spPr>
          <a:xfrm rot="0">
            <a:off x="1081088" y="5424078"/>
            <a:ext cx="16125825" cy="1967086"/>
          </a:xfrm>
          <a:prstGeom prst="rect">
            <a:avLst/>
          </a:prstGeom>
        </p:spPr>
        <p:txBody>
          <a:bodyPr anchor="t" rtlCol="false" tIns="0" lIns="0" bIns="0" rIns="0">
            <a:spAutoFit/>
          </a:bodyPr>
          <a:lstStyle/>
          <a:p>
            <a:pPr algn="ctr">
              <a:lnSpc>
                <a:spcPts val="5092"/>
              </a:lnSpc>
            </a:pPr>
            <a:r>
              <a:rPr lang="en-US" sz="3637">
                <a:solidFill>
                  <a:srgbClr val="000000"/>
                </a:solidFill>
                <a:latin typeface="Contrail One"/>
                <a:ea typeface="Contrail One"/>
                <a:cs typeface="Contrail One"/>
                <a:sym typeface="Contrail One"/>
              </a:rPr>
              <a:t> By creating a graphical model of how work needs to be done, it allows organizations to easily see where resources are being wasted, or where user productivity can be improved. </a:t>
            </a:r>
          </a:p>
        </p:txBody>
      </p:sp>
      <p:sp>
        <p:nvSpPr>
          <p:cNvPr name="TextBox 12" id="12"/>
          <p:cNvSpPr txBox="true"/>
          <p:nvPr/>
        </p:nvSpPr>
        <p:spPr>
          <a:xfrm rot="0">
            <a:off x="17626441" y="9272619"/>
            <a:ext cx="623530"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AD1FA"/>
        </a:solidFill>
      </p:bgPr>
    </p:bg>
    <p:spTree>
      <p:nvGrpSpPr>
        <p:cNvPr id="1" name=""/>
        <p:cNvGrpSpPr/>
        <p:nvPr/>
      </p:nvGrpSpPr>
      <p:grpSpPr>
        <a:xfrm>
          <a:off x="0" y="0"/>
          <a:ext cx="0" cy="0"/>
          <a:chOff x="0" y="0"/>
          <a:chExt cx="0" cy="0"/>
        </a:xfrm>
      </p:grpSpPr>
      <p:sp>
        <p:nvSpPr>
          <p:cNvPr name="Freeform 2" id="2"/>
          <p:cNvSpPr/>
          <p:nvPr/>
        </p:nvSpPr>
        <p:spPr>
          <a:xfrm flipH="false" flipV="false" rot="0">
            <a:off x="173249" y="232804"/>
            <a:ext cx="4082903" cy="1591792"/>
          </a:xfrm>
          <a:custGeom>
            <a:avLst/>
            <a:gdLst/>
            <a:ahLst/>
            <a:cxnLst/>
            <a:rect r="r" b="b" t="t" l="l"/>
            <a:pathLst>
              <a:path h="1591792" w="4082903">
                <a:moveTo>
                  <a:pt x="0" y="0"/>
                </a:moveTo>
                <a:lnTo>
                  <a:pt x="4082903" y="0"/>
                </a:lnTo>
                <a:lnTo>
                  <a:pt x="4082903" y="1591792"/>
                </a:lnTo>
                <a:lnTo>
                  <a:pt x="0" y="1591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73249" y="393078"/>
            <a:ext cx="3760665" cy="1099795"/>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DFD LEVEL 0</a:t>
            </a:r>
          </a:p>
          <a:p>
            <a:pPr algn="ctr">
              <a:lnSpc>
                <a:spcPts val="4479"/>
              </a:lnSpc>
            </a:pPr>
            <a:r>
              <a:rPr lang="en-US" sz="3199">
                <a:solidFill>
                  <a:srgbClr val="000000"/>
                </a:solidFill>
                <a:latin typeface="Contrail One"/>
                <a:ea typeface="Contrail One"/>
                <a:cs typeface="Contrail One"/>
                <a:sym typeface="Contrail One"/>
              </a:rPr>
              <a:t>(LOGICAL)</a:t>
            </a:r>
          </a:p>
        </p:txBody>
      </p:sp>
      <p:grpSp>
        <p:nvGrpSpPr>
          <p:cNvPr name="Group 4" id="4"/>
          <p:cNvGrpSpPr/>
          <p:nvPr/>
        </p:nvGrpSpPr>
        <p:grpSpPr>
          <a:xfrm rot="0">
            <a:off x="3509369" y="1981481"/>
            <a:ext cx="10784131" cy="7521090"/>
            <a:chOff x="0" y="0"/>
            <a:chExt cx="14378841" cy="10028120"/>
          </a:xfrm>
        </p:grpSpPr>
        <p:sp>
          <p:nvSpPr>
            <p:cNvPr name="Freeform 5" id="5"/>
            <p:cNvSpPr/>
            <p:nvPr/>
          </p:nvSpPr>
          <p:spPr>
            <a:xfrm flipH="false" flipV="false" rot="0">
              <a:off x="0" y="0"/>
              <a:ext cx="14378812" cy="10028174"/>
            </a:xfrm>
            <a:custGeom>
              <a:avLst/>
              <a:gdLst/>
              <a:ahLst/>
              <a:cxnLst/>
              <a:rect r="r" b="b" t="t" l="l"/>
              <a:pathLst>
                <a:path h="10028174" w="14378812">
                  <a:moveTo>
                    <a:pt x="0" y="0"/>
                  </a:moveTo>
                  <a:lnTo>
                    <a:pt x="14378812" y="0"/>
                  </a:lnTo>
                  <a:lnTo>
                    <a:pt x="14378812" y="10028174"/>
                  </a:lnTo>
                  <a:lnTo>
                    <a:pt x="0" y="10028174"/>
                  </a:lnTo>
                  <a:lnTo>
                    <a:pt x="0" y="0"/>
                  </a:lnTo>
                  <a:close/>
                </a:path>
              </a:pathLst>
            </a:custGeom>
            <a:blipFill>
              <a:blip r:embed="rId5"/>
              <a:stretch>
                <a:fillRect l="0" t="0" r="0" b="0"/>
              </a:stretch>
            </a:blipFill>
          </p:spPr>
        </p:sp>
      </p:grpSp>
      <p:sp>
        <p:nvSpPr>
          <p:cNvPr name="TextBox 6" id="6"/>
          <p:cNvSpPr txBox="true"/>
          <p:nvPr/>
        </p:nvSpPr>
        <p:spPr>
          <a:xfrm rot="0">
            <a:off x="17221200" y="9639935"/>
            <a:ext cx="945108"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AD1FA"/>
        </a:solidFill>
      </p:bgPr>
    </p:bg>
    <p:spTree>
      <p:nvGrpSpPr>
        <p:cNvPr id="1" name=""/>
        <p:cNvGrpSpPr/>
        <p:nvPr/>
      </p:nvGrpSpPr>
      <p:grpSpPr>
        <a:xfrm>
          <a:off x="0" y="0"/>
          <a:ext cx="0" cy="0"/>
          <a:chOff x="0" y="0"/>
          <a:chExt cx="0" cy="0"/>
        </a:xfrm>
      </p:grpSpPr>
      <p:sp>
        <p:nvSpPr>
          <p:cNvPr name="Freeform 2" id="2"/>
          <p:cNvSpPr/>
          <p:nvPr/>
        </p:nvSpPr>
        <p:spPr>
          <a:xfrm flipH="false" flipV="false" rot="0">
            <a:off x="334368" y="283725"/>
            <a:ext cx="3255751" cy="1269312"/>
          </a:xfrm>
          <a:custGeom>
            <a:avLst/>
            <a:gdLst/>
            <a:ahLst/>
            <a:cxnLst/>
            <a:rect r="r" b="b" t="t" l="l"/>
            <a:pathLst>
              <a:path h="1269312" w="3255751">
                <a:moveTo>
                  <a:pt x="0" y="0"/>
                </a:moveTo>
                <a:lnTo>
                  <a:pt x="3255751" y="0"/>
                </a:lnTo>
                <a:lnTo>
                  <a:pt x="3255751" y="1269312"/>
                </a:lnTo>
                <a:lnTo>
                  <a:pt x="0" y="12693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34368" y="620896"/>
            <a:ext cx="3094632" cy="537820"/>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DFD LEVEL 1</a:t>
            </a:r>
          </a:p>
        </p:txBody>
      </p:sp>
      <p:grpSp>
        <p:nvGrpSpPr>
          <p:cNvPr name="Group 4" id="4"/>
          <p:cNvGrpSpPr/>
          <p:nvPr/>
        </p:nvGrpSpPr>
        <p:grpSpPr>
          <a:xfrm rot="0">
            <a:off x="3429000" y="343123"/>
            <a:ext cx="12797386" cy="9441142"/>
            <a:chOff x="0" y="0"/>
            <a:chExt cx="17063181" cy="12588189"/>
          </a:xfrm>
        </p:grpSpPr>
        <p:sp>
          <p:nvSpPr>
            <p:cNvPr name="Freeform 5" id="5"/>
            <p:cNvSpPr/>
            <p:nvPr/>
          </p:nvSpPr>
          <p:spPr>
            <a:xfrm flipH="false" flipV="false" rot="0">
              <a:off x="0" y="0"/>
              <a:ext cx="17063213" cy="12588240"/>
            </a:xfrm>
            <a:custGeom>
              <a:avLst/>
              <a:gdLst/>
              <a:ahLst/>
              <a:cxnLst/>
              <a:rect r="r" b="b" t="t" l="l"/>
              <a:pathLst>
                <a:path h="12588240" w="17063213">
                  <a:moveTo>
                    <a:pt x="0" y="0"/>
                  </a:moveTo>
                  <a:lnTo>
                    <a:pt x="17063213" y="0"/>
                  </a:lnTo>
                  <a:lnTo>
                    <a:pt x="17063213" y="12588240"/>
                  </a:lnTo>
                  <a:lnTo>
                    <a:pt x="0" y="12588240"/>
                  </a:lnTo>
                  <a:lnTo>
                    <a:pt x="0" y="0"/>
                  </a:lnTo>
                  <a:close/>
                </a:path>
              </a:pathLst>
            </a:custGeom>
            <a:blipFill>
              <a:blip r:embed="rId5"/>
              <a:stretch>
                <a:fillRect l="0" t="0" r="0" b="0"/>
              </a:stretch>
            </a:blipFill>
          </p:spPr>
        </p:sp>
      </p:grpSp>
      <p:sp>
        <p:nvSpPr>
          <p:cNvPr name="TextBox 6" id="6"/>
          <p:cNvSpPr txBox="true"/>
          <p:nvPr/>
        </p:nvSpPr>
        <p:spPr>
          <a:xfrm rot="0">
            <a:off x="16802466" y="9639935"/>
            <a:ext cx="1369275" cy="6470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DFF"/>
        </a:solidFill>
      </p:bgPr>
    </p:bg>
    <p:spTree>
      <p:nvGrpSpPr>
        <p:cNvPr id="1" name=""/>
        <p:cNvGrpSpPr/>
        <p:nvPr/>
      </p:nvGrpSpPr>
      <p:grpSpPr>
        <a:xfrm>
          <a:off x="0" y="0"/>
          <a:ext cx="0" cy="0"/>
          <a:chOff x="0" y="0"/>
          <a:chExt cx="0" cy="0"/>
        </a:xfrm>
      </p:grpSpPr>
      <p:sp>
        <p:nvSpPr>
          <p:cNvPr name="Freeform 2" id="2"/>
          <p:cNvSpPr/>
          <p:nvPr/>
        </p:nvSpPr>
        <p:spPr>
          <a:xfrm flipH="false" flipV="false" rot="2414144">
            <a:off x="12296987" y="-1688733"/>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68677">
            <a:off x="-4662717" y="-1334709"/>
            <a:ext cx="10377179" cy="6804930"/>
          </a:xfrm>
          <a:custGeom>
            <a:avLst/>
            <a:gdLst/>
            <a:ahLst/>
            <a:cxnLst/>
            <a:rect r="r" b="b" t="t" l="l"/>
            <a:pathLst>
              <a:path h="6804930" w="10377179">
                <a:moveTo>
                  <a:pt x="0" y="0"/>
                </a:moveTo>
                <a:lnTo>
                  <a:pt x="10377179" y="0"/>
                </a:lnTo>
                <a:lnTo>
                  <a:pt x="10377179" y="6804930"/>
                </a:lnTo>
                <a:lnTo>
                  <a:pt x="0" y="680493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9232193">
            <a:off x="4894394" y="6130769"/>
            <a:ext cx="8499211" cy="5621526"/>
          </a:xfrm>
          <a:custGeom>
            <a:avLst/>
            <a:gdLst/>
            <a:ahLst/>
            <a:cxnLst/>
            <a:rect r="r" b="b" t="t" l="l"/>
            <a:pathLst>
              <a:path h="5621526" w="8499211">
                <a:moveTo>
                  <a:pt x="0" y="0"/>
                </a:moveTo>
                <a:lnTo>
                  <a:pt x="8499212" y="0"/>
                </a:lnTo>
                <a:lnTo>
                  <a:pt x="8499212" y="5621526"/>
                </a:lnTo>
                <a:lnTo>
                  <a:pt x="0" y="5621526"/>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5" id="5"/>
          <p:cNvGrpSpPr/>
          <p:nvPr/>
        </p:nvGrpSpPr>
        <p:grpSpPr>
          <a:xfrm rot="0">
            <a:off x="1028700" y="1567744"/>
            <a:ext cx="16230600" cy="7690556"/>
            <a:chOff x="0" y="0"/>
            <a:chExt cx="3980262" cy="1885970"/>
          </a:xfrm>
        </p:grpSpPr>
        <p:sp>
          <p:nvSpPr>
            <p:cNvPr name="Freeform 6" id="6"/>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7" id="7"/>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8" id="8"/>
          <p:cNvSpPr txBox="true"/>
          <p:nvPr/>
        </p:nvSpPr>
        <p:spPr>
          <a:xfrm rot="0">
            <a:off x="4680813" y="459989"/>
            <a:ext cx="8926374" cy="1229658"/>
          </a:xfrm>
          <a:prstGeom prst="rect">
            <a:avLst/>
          </a:prstGeom>
        </p:spPr>
        <p:txBody>
          <a:bodyPr anchor="t" rtlCol="false" tIns="0" lIns="0" bIns="0" rIns="0">
            <a:spAutoFit/>
          </a:bodyPr>
          <a:lstStyle/>
          <a:p>
            <a:pPr algn="ctr" marL="0" indent="0" lvl="0">
              <a:lnSpc>
                <a:spcPts val="9923"/>
              </a:lnSpc>
              <a:spcBef>
                <a:spcPct val="0"/>
              </a:spcBef>
            </a:pPr>
            <a:r>
              <a:rPr lang="en-US" sz="7088">
                <a:solidFill>
                  <a:srgbClr val="303030"/>
                </a:solidFill>
                <a:latin typeface="Pluma"/>
                <a:ea typeface="Pluma"/>
                <a:cs typeface="Pluma"/>
                <a:sym typeface="Pluma"/>
              </a:rPr>
              <a:t>IMPLEMENTING TOOLS</a:t>
            </a:r>
          </a:p>
        </p:txBody>
      </p:sp>
      <p:graphicFrame>
        <p:nvGraphicFramePr>
          <p:cNvPr name="Table 9" id="9"/>
          <p:cNvGraphicFramePr>
            <a:graphicFrameLocks noGrp="true"/>
          </p:cNvGraphicFramePr>
          <p:nvPr/>
        </p:nvGraphicFramePr>
        <p:xfrm>
          <a:off x="2323244" y="2164816"/>
          <a:ext cx="14257788" cy="7093484"/>
        </p:xfrm>
        <a:graphic>
          <a:graphicData uri="http://schemas.openxmlformats.org/drawingml/2006/table">
            <a:tbl>
              <a:tblPr/>
              <a:tblGrid>
                <a:gridCol w="950773"/>
                <a:gridCol w="13307015"/>
              </a:tblGrid>
              <a:tr h="1591837">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Case Tool: Draw.io was used for diagramming and visualizing the system architecture.</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715815">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Programming Languages: HTML, CSS, JavaScript (for frontend interactions), PHP (for backend logic), and MySQL (for database management) formed the core of the system's development.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785831">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4479"/>
                        </a:lnSpc>
                        <a:defRPr/>
                      </a:pPr>
                      <a:r>
                        <a:rPr lang="en-US" sz="3199">
                          <a:solidFill>
                            <a:srgbClr val="000000"/>
                          </a:solidFill>
                          <a:latin typeface="Contrail One"/>
                          <a:ea typeface="Contrail One"/>
                          <a:cs typeface="Contrail One"/>
                          <a:sym typeface="Contrail One"/>
                        </a:rPr>
                        <a:t>Development Environment: Tools such as VS Code for coding, XAMPP for local server hosting, Chrome for testing, and GitHub for version control were utilized to streamline the development process.</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7624238" y="9272619"/>
            <a:ext cx="62793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15</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C5BCF1"/>
        </a:solidFill>
      </p:bgPr>
    </p:bg>
    <p:spTree>
      <p:nvGrpSpPr>
        <p:cNvPr id="1" name=""/>
        <p:cNvGrpSpPr/>
        <p:nvPr/>
      </p:nvGrpSpPr>
      <p:grpSpPr>
        <a:xfrm>
          <a:off x="0" y="0"/>
          <a:ext cx="0" cy="0"/>
          <a:chOff x="0" y="0"/>
          <a:chExt cx="0" cy="0"/>
        </a:xfrm>
      </p:grpSpPr>
      <p:grpSp>
        <p:nvGrpSpPr>
          <p:cNvPr name="Group 2" id="2"/>
          <p:cNvGrpSpPr/>
          <p:nvPr/>
        </p:nvGrpSpPr>
        <p:grpSpPr>
          <a:xfrm rot="0">
            <a:off x="2134733" y="1028700"/>
            <a:ext cx="14355562" cy="8988919"/>
            <a:chOff x="0" y="0"/>
            <a:chExt cx="3520443" cy="2204370"/>
          </a:xfrm>
        </p:grpSpPr>
        <p:sp>
          <p:nvSpPr>
            <p:cNvPr name="Freeform 3" id="3"/>
            <p:cNvSpPr/>
            <p:nvPr/>
          </p:nvSpPr>
          <p:spPr>
            <a:xfrm flipH="false" flipV="false" rot="0">
              <a:off x="0" y="0"/>
              <a:ext cx="3520443" cy="2204370"/>
            </a:xfrm>
            <a:custGeom>
              <a:avLst/>
              <a:gdLst/>
              <a:ahLst/>
              <a:cxnLst/>
              <a:rect r="r" b="b" t="t" l="l"/>
              <a:pathLst>
                <a:path h="2204370" w="3520443">
                  <a:moveTo>
                    <a:pt x="43144" y="0"/>
                  </a:moveTo>
                  <a:lnTo>
                    <a:pt x="3477299" y="0"/>
                  </a:lnTo>
                  <a:cubicBezTo>
                    <a:pt x="3501127" y="0"/>
                    <a:pt x="3520443" y="19316"/>
                    <a:pt x="3520443" y="43144"/>
                  </a:cubicBezTo>
                  <a:lnTo>
                    <a:pt x="3520443" y="2161226"/>
                  </a:lnTo>
                  <a:cubicBezTo>
                    <a:pt x="3520443" y="2185054"/>
                    <a:pt x="3501127" y="2204370"/>
                    <a:pt x="3477299" y="2204370"/>
                  </a:cubicBezTo>
                  <a:lnTo>
                    <a:pt x="43144" y="2204370"/>
                  </a:lnTo>
                  <a:cubicBezTo>
                    <a:pt x="19316" y="2204370"/>
                    <a:pt x="0" y="2185054"/>
                    <a:pt x="0" y="2161226"/>
                  </a:cubicBezTo>
                  <a:lnTo>
                    <a:pt x="0" y="43144"/>
                  </a:lnTo>
                  <a:cubicBezTo>
                    <a:pt x="0" y="19316"/>
                    <a:pt x="19316" y="0"/>
                    <a:pt x="43144" y="0"/>
                  </a:cubicBezTo>
                  <a:close/>
                </a:path>
              </a:pathLst>
            </a:custGeom>
            <a:solidFill>
              <a:srgbClr val="FFFFFF"/>
            </a:solidFill>
          </p:spPr>
        </p:sp>
        <p:sp>
          <p:nvSpPr>
            <p:cNvPr name="TextBox 4" id="4"/>
            <p:cNvSpPr txBox="true"/>
            <p:nvPr/>
          </p:nvSpPr>
          <p:spPr>
            <a:xfrm>
              <a:off x="0" y="104775"/>
              <a:ext cx="3520443" cy="2099595"/>
            </a:xfrm>
            <a:prstGeom prst="rect">
              <a:avLst/>
            </a:prstGeom>
          </p:spPr>
          <p:txBody>
            <a:bodyPr anchor="ctr" rtlCol="false" tIns="50800" lIns="50800" bIns="50800" rIns="50800"/>
            <a:lstStyle/>
            <a:p>
              <a:pPr algn="ctr">
                <a:lnSpc>
                  <a:spcPts val="799"/>
                </a:lnSpc>
              </a:pPr>
            </a:p>
          </p:txBody>
        </p:sp>
      </p:grpSp>
      <p:sp>
        <p:nvSpPr>
          <p:cNvPr name="TextBox 5" id="5"/>
          <p:cNvSpPr txBox="true"/>
          <p:nvPr/>
        </p:nvSpPr>
        <p:spPr>
          <a:xfrm rot="0">
            <a:off x="7215166" y="115273"/>
            <a:ext cx="5059131" cy="913427"/>
          </a:xfrm>
          <a:prstGeom prst="rect">
            <a:avLst/>
          </a:prstGeom>
        </p:spPr>
        <p:txBody>
          <a:bodyPr anchor="t" rtlCol="false" tIns="0" lIns="0" bIns="0" rIns="0">
            <a:spAutoFit/>
          </a:bodyPr>
          <a:lstStyle/>
          <a:p>
            <a:pPr algn="l" marL="0" indent="0" lvl="0">
              <a:lnSpc>
                <a:spcPts val="7403"/>
              </a:lnSpc>
              <a:spcBef>
                <a:spcPct val="0"/>
              </a:spcBef>
            </a:pPr>
            <a:r>
              <a:rPr lang="en-US" sz="5288">
                <a:solidFill>
                  <a:srgbClr val="303030"/>
                </a:solidFill>
                <a:latin typeface="Pluma"/>
                <a:ea typeface="Pluma"/>
                <a:cs typeface="Pluma"/>
                <a:sym typeface="Pluma"/>
              </a:rPr>
              <a:t>FINAL</a:t>
            </a:r>
            <a:r>
              <a:rPr lang="en-US" sz="5288">
                <a:solidFill>
                  <a:srgbClr val="303030"/>
                </a:solidFill>
                <a:latin typeface="Pluma"/>
                <a:ea typeface="Pluma"/>
                <a:cs typeface="Pluma"/>
                <a:sym typeface="Pluma"/>
              </a:rPr>
              <a:t> OUTCOMES </a:t>
            </a:r>
          </a:p>
        </p:txBody>
      </p:sp>
      <p:sp>
        <p:nvSpPr>
          <p:cNvPr name="TextBox 6" id="6"/>
          <p:cNvSpPr txBox="true"/>
          <p:nvPr/>
        </p:nvSpPr>
        <p:spPr>
          <a:xfrm rot="0">
            <a:off x="2561386" y="1660659"/>
            <a:ext cx="13715583" cy="8120888"/>
          </a:xfrm>
          <a:prstGeom prst="rect">
            <a:avLst/>
          </a:prstGeom>
        </p:spPr>
        <p:txBody>
          <a:bodyPr anchor="t" rtlCol="false" tIns="0" lIns="0" bIns="0" rIns="0">
            <a:spAutoFit/>
          </a:bodyPr>
          <a:lstStyle/>
          <a:p>
            <a:pPr algn="l" marL="833265" indent="-277755" lvl="2">
              <a:lnSpc>
                <a:spcPts val="5905"/>
              </a:lnSpc>
              <a:buFont typeface="Arial"/>
              <a:buChar char="⚬"/>
            </a:pPr>
            <a:r>
              <a:rPr lang="en-US" sz="3645">
                <a:solidFill>
                  <a:srgbClr val="131314"/>
                </a:solidFill>
                <a:latin typeface="Contrail One"/>
                <a:ea typeface="Contrail One"/>
                <a:cs typeface="Contrail One"/>
                <a:sym typeface="Contrail One"/>
              </a:rPr>
              <a:t>·Admin Role: Users with admin privileges have full access to the system, including adding new roles, deleting users, managing badges, modifying account information, and creating/editing assignments.</a:t>
            </a:r>
          </a:p>
          <a:p>
            <a:pPr algn="l" marL="833265" indent="-277755" lvl="2">
              <a:lnSpc>
                <a:spcPts val="5905"/>
              </a:lnSpc>
            </a:pPr>
          </a:p>
          <a:p>
            <a:pPr algn="l" marL="833265" indent="-277755" lvl="2">
              <a:lnSpc>
                <a:spcPts val="5905"/>
              </a:lnSpc>
              <a:buFont typeface="Arial"/>
              <a:buChar char="⚬"/>
            </a:pPr>
            <a:r>
              <a:rPr lang="en-US" sz="3645">
                <a:solidFill>
                  <a:srgbClr val="131314"/>
                </a:solidFill>
                <a:latin typeface="Contrail One"/>
                <a:ea typeface="Contrail One"/>
                <a:cs typeface="Contrail One"/>
                <a:sym typeface="Contrail One"/>
              </a:rPr>
              <a:t>·Teacher Role: Teachers can view student profiles, manage overall progress, and post assignments.</a:t>
            </a:r>
          </a:p>
          <a:p>
            <a:pPr algn="l" marL="833265" indent="-277755" lvl="2">
              <a:lnSpc>
                <a:spcPts val="5905"/>
              </a:lnSpc>
            </a:pPr>
          </a:p>
          <a:p>
            <a:pPr algn="l" marL="833265" indent="-277755" lvl="2">
              <a:lnSpc>
                <a:spcPts val="5905"/>
              </a:lnSpc>
              <a:buFont typeface="Arial"/>
              <a:buChar char="⚬"/>
            </a:pPr>
            <a:r>
              <a:rPr lang="en-US" sz="3645">
                <a:solidFill>
                  <a:srgbClr val="131314"/>
                </a:solidFill>
                <a:latin typeface="Contrail One"/>
                <a:ea typeface="Contrail One"/>
                <a:cs typeface="Contrail One"/>
                <a:sym typeface="Contrail One"/>
              </a:rPr>
              <a:t>·Student Role: Students can view their profiles, assignments, and laboratory information.</a:t>
            </a:r>
          </a:p>
          <a:p>
            <a:pPr algn="l" marL="833265" indent="-277755" lvl="2">
              <a:lnSpc>
                <a:spcPts val="5905"/>
              </a:lnSpc>
            </a:pPr>
          </a:p>
        </p:txBody>
      </p:sp>
      <p:sp>
        <p:nvSpPr>
          <p:cNvPr name="TextBox 7" id="7"/>
          <p:cNvSpPr txBox="true"/>
          <p:nvPr/>
        </p:nvSpPr>
        <p:spPr>
          <a:xfrm rot="0">
            <a:off x="17622393" y="9272619"/>
            <a:ext cx="631627"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16</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C5BCF1"/>
        </a:solidFill>
      </p:bgPr>
    </p:bg>
    <p:spTree>
      <p:nvGrpSpPr>
        <p:cNvPr id="1" name=""/>
        <p:cNvGrpSpPr/>
        <p:nvPr/>
      </p:nvGrpSpPr>
      <p:grpSpPr>
        <a:xfrm>
          <a:off x="0" y="0"/>
          <a:ext cx="0" cy="0"/>
          <a:chOff x="0" y="0"/>
          <a:chExt cx="0" cy="0"/>
        </a:xfrm>
      </p:grpSpPr>
      <p:grpSp>
        <p:nvGrpSpPr>
          <p:cNvPr name="Group 2" id="2"/>
          <p:cNvGrpSpPr/>
          <p:nvPr/>
        </p:nvGrpSpPr>
        <p:grpSpPr>
          <a:xfrm rot="0">
            <a:off x="1660674" y="1324574"/>
            <a:ext cx="15598626" cy="7637851"/>
            <a:chOff x="0" y="0"/>
            <a:chExt cx="3825282" cy="1873045"/>
          </a:xfrm>
        </p:grpSpPr>
        <p:sp>
          <p:nvSpPr>
            <p:cNvPr name="Freeform 3" id="3"/>
            <p:cNvSpPr/>
            <p:nvPr/>
          </p:nvSpPr>
          <p:spPr>
            <a:xfrm flipH="false" flipV="false" rot="0">
              <a:off x="0" y="0"/>
              <a:ext cx="3825282" cy="1873045"/>
            </a:xfrm>
            <a:custGeom>
              <a:avLst/>
              <a:gdLst/>
              <a:ahLst/>
              <a:cxnLst/>
              <a:rect r="r" b="b" t="t" l="l"/>
              <a:pathLst>
                <a:path h="1873045" w="3825282">
                  <a:moveTo>
                    <a:pt x="39706" y="0"/>
                  </a:moveTo>
                  <a:lnTo>
                    <a:pt x="3785576" y="0"/>
                  </a:lnTo>
                  <a:cubicBezTo>
                    <a:pt x="3796107" y="0"/>
                    <a:pt x="3806206" y="4183"/>
                    <a:pt x="3813652" y="11630"/>
                  </a:cubicBezTo>
                  <a:cubicBezTo>
                    <a:pt x="3821099" y="19076"/>
                    <a:pt x="3825282" y="29175"/>
                    <a:pt x="3825282" y="39706"/>
                  </a:cubicBezTo>
                  <a:lnTo>
                    <a:pt x="3825282" y="1833340"/>
                  </a:lnTo>
                  <a:cubicBezTo>
                    <a:pt x="3825282" y="1843870"/>
                    <a:pt x="3821099" y="1853970"/>
                    <a:pt x="3813652" y="1861416"/>
                  </a:cubicBezTo>
                  <a:cubicBezTo>
                    <a:pt x="3806206" y="1868862"/>
                    <a:pt x="3796107" y="1873045"/>
                    <a:pt x="3785576" y="1873045"/>
                  </a:cubicBezTo>
                  <a:lnTo>
                    <a:pt x="39706" y="1873045"/>
                  </a:lnTo>
                  <a:cubicBezTo>
                    <a:pt x="29175" y="1873045"/>
                    <a:pt x="19076" y="1868862"/>
                    <a:pt x="11630" y="1861416"/>
                  </a:cubicBezTo>
                  <a:cubicBezTo>
                    <a:pt x="4183" y="1853970"/>
                    <a:pt x="0" y="1843870"/>
                    <a:pt x="0" y="1833340"/>
                  </a:cubicBezTo>
                  <a:lnTo>
                    <a:pt x="0" y="39706"/>
                  </a:lnTo>
                  <a:cubicBezTo>
                    <a:pt x="0" y="29175"/>
                    <a:pt x="4183" y="19076"/>
                    <a:pt x="11630" y="11630"/>
                  </a:cubicBezTo>
                  <a:cubicBezTo>
                    <a:pt x="19076" y="4183"/>
                    <a:pt x="29175" y="0"/>
                    <a:pt x="39706" y="0"/>
                  </a:cubicBezTo>
                  <a:close/>
                </a:path>
              </a:pathLst>
            </a:custGeom>
            <a:solidFill>
              <a:srgbClr val="FFFFFF"/>
            </a:solidFill>
          </p:spPr>
        </p:sp>
        <p:sp>
          <p:nvSpPr>
            <p:cNvPr name="TextBox 4" id="4"/>
            <p:cNvSpPr txBox="true"/>
            <p:nvPr/>
          </p:nvSpPr>
          <p:spPr>
            <a:xfrm>
              <a:off x="0" y="104775"/>
              <a:ext cx="3825282" cy="1768270"/>
            </a:xfrm>
            <a:prstGeom prst="rect">
              <a:avLst/>
            </a:prstGeom>
          </p:spPr>
          <p:txBody>
            <a:bodyPr anchor="ctr" rtlCol="false" tIns="50800" lIns="50800" bIns="50800" rIns="50800"/>
            <a:lstStyle/>
            <a:p>
              <a:pPr algn="ctr">
                <a:lnSpc>
                  <a:spcPts val="799"/>
                </a:lnSpc>
              </a:pPr>
            </a:p>
          </p:txBody>
        </p:sp>
      </p:grpSp>
      <p:sp>
        <p:nvSpPr>
          <p:cNvPr name="TextBox 5" id="5"/>
          <p:cNvSpPr txBox="true"/>
          <p:nvPr/>
        </p:nvSpPr>
        <p:spPr>
          <a:xfrm rot="0">
            <a:off x="7784037" y="810711"/>
            <a:ext cx="3044382" cy="913427"/>
          </a:xfrm>
          <a:prstGeom prst="rect">
            <a:avLst/>
          </a:prstGeom>
        </p:spPr>
        <p:txBody>
          <a:bodyPr anchor="t" rtlCol="false" tIns="0" lIns="0" bIns="0" rIns="0">
            <a:spAutoFit/>
          </a:bodyPr>
          <a:lstStyle/>
          <a:p>
            <a:pPr algn="l" marL="0" indent="0" lvl="0">
              <a:lnSpc>
                <a:spcPts val="7403"/>
              </a:lnSpc>
              <a:spcBef>
                <a:spcPct val="0"/>
              </a:spcBef>
            </a:pPr>
            <a:r>
              <a:rPr lang="en-US" sz="5288">
                <a:solidFill>
                  <a:srgbClr val="303030"/>
                </a:solidFill>
                <a:latin typeface="Pluma"/>
                <a:ea typeface="Pluma"/>
                <a:cs typeface="Pluma"/>
                <a:sym typeface="Pluma"/>
              </a:rPr>
              <a:t>SUMMARY</a:t>
            </a:r>
          </a:p>
        </p:txBody>
      </p:sp>
      <p:sp>
        <p:nvSpPr>
          <p:cNvPr name="TextBox 6" id="6"/>
          <p:cNvSpPr txBox="true"/>
          <p:nvPr/>
        </p:nvSpPr>
        <p:spPr>
          <a:xfrm rot="0">
            <a:off x="2727307" y="2433690"/>
            <a:ext cx="13986826" cy="4608796"/>
          </a:xfrm>
          <a:prstGeom prst="rect">
            <a:avLst/>
          </a:prstGeom>
        </p:spPr>
        <p:txBody>
          <a:bodyPr anchor="t" rtlCol="false" tIns="0" lIns="0" bIns="0" rIns="0">
            <a:spAutoFit/>
          </a:bodyPr>
          <a:lstStyle/>
          <a:p>
            <a:pPr algn="ctr">
              <a:lnSpc>
                <a:spcPts val="6174"/>
              </a:lnSpc>
            </a:pPr>
            <a:r>
              <a:rPr lang="en-US" sz="3198" spc="118">
                <a:solidFill>
                  <a:srgbClr val="303030"/>
                </a:solidFill>
                <a:latin typeface="Contrail One"/>
                <a:ea typeface="Contrail One"/>
                <a:cs typeface="Contrail One"/>
                <a:sym typeface="Contrail One"/>
              </a:rPr>
              <a:t>The "Gamified Progress Tracker" monitors student progress and rewards them with badges, using a line graph to visualize performance. It enables teachers to understand student capabilities and provides universal access to assignments, notes, and questions, fostering inclusive learning. This system enhances engagement and streamlines resource accessibility, creating an effective and motivating educational environment.</a:t>
            </a:r>
          </a:p>
        </p:txBody>
      </p:sp>
      <p:sp>
        <p:nvSpPr>
          <p:cNvPr name="TextBox 7" id="7"/>
          <p:cNvSpPr txBox="true"/>
          <p:nvPr/>
        </p:nvSpPr>
        <p:spPr>
          <a:xfrm rot="0">
            <a:off x="17641383" y="9272619"/>
            <a:ext cx="59364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329405" y="0"/>
            <a:ext cx="3680644" cy="5784903"/>
          </a:xfrm>
          <a:custGeom>
            <a:avLst/>
            <a:gdLst/>
            <a:ahLst/>
            <a:cxnLst/>
            <a:rect r="r" b="b" t="t" l="l"/>
            <a:pathLst>
              <a:path h="5784903" w="3680644">
                <a:moveTo>
                  <a:pt x="0" y="5784903"/>
                </a:moveTo>
                <a:lnTo>
                  <a:pt x="3680644" y="5784903"/>
                </a:lnTo>
                <a:lnTo>
                  <a:pt x="3680644" y="0"/>
                </a:lnTo>
                <a:lnTo>
                  <a:pt x="0" y="0"/>
                </a:lnTo>
                <a:lnTo>
                  <a:pt x="0" y="578490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4505349" y="3145245"/>
            <a:ext cx="9277301" cy="4503719"/>
            <a:chOff x="0" y="0"/>
            <a:chExt cx="2443404" cy="1186165"/>
          </a:xfrm>
        </p:grpSpPr>
        <p:sp>
          <p:nvSpPr>
            <p:cNvPr name="Freeform 7" id="7"/>
            <p:cNvSpPr/>
            <p:nvPr/>
          </p:nvSpPr>
          <p:spPr>
            <a:xfrm flipH="false" flipV="false" rot="0">
              <a:off x="0" y="0"/>
              <a:ext cx="2443404" cy="1186165"/>
            </a:xfrm>
            <a:custGeom>
              <a:avLst/>
              <a:gdLst/>
              <a:ahLst/>
              <a:cxnLst/>
              <a:rect r="r" b="b" t="t" l="l"/>
              <a:pathLst>
                <a:path h="1186165" w="2443404">
                  <a:moveTo>
                    <a:pt x="0" y="0"/>
                  </a:moveTo>
                  <a:lnTo>
                    <a:pt x="2443404" y="0"/>
                  </a:lnTo>
                  <a:lnTo>
                    <a:pt x="2443404" y="1186165"/>
                  </a:lnTo>
                  <a:lnTo>
                    <a:pt x="0" y="1186165"/>
                  </a:lnTo>
                  <a:close/>
                </a:path>
              </a:pathLst>
            </a:custGeom>
            <a:solidFill>
              <a:srgbClr val="000000">
                <a:alpha val="0"/>
              </a:srgbClr>
            </a:solidFill>
            <a:ln w="19050" cap="sq">
              <a:solidFill>
                <a:srgbClr val="2B5796"/>
              </a:solidFill>
              <a:prstDash val="solid"/>
              <a:miter/>
            </a:ln>
          </p:spPr>
        </p:sp>
        <p:sp>
          <p:nvSpPr>
            <p:cNvPr name="TextBox 8" id="8"/>
            <p:cNvSpPr txBox="true"/>
            <p:nvPr/>
          </p:nvSpPr>
          <p:spPr>
            <a:xfrm>
              <a:off x="0" y="28575"/>
              <a:ext cx="2443404" cy="1157590"/>
            </a:xfrm>
            <a:prstGeom prst="rect">
              <a:avLst/>
            </a:prstGeom>
          </p:spPr>
          <p:txBody>
            <a:bodyPr anchor="ctr" rtlCol="false" tIns="50800" lIns="50800" bIns="50800" rIns="50800"/>
            <a:lstStyle/>
            <a:p>
              <a:pPr algn="ctr">
                <a:lnSpc>
                  <a:spcPts val="2482"/>
                </a:lnSpc>
              </a:pPr>
            </a:p>
          </p:txBody>
        </p:sp>
      </p:grpSp>
      <p:sp>
        <p:nvSpPr>
          <p:cNvPr name="Freeform 9" id="9"/>
          <p:cNvSpPr/>
          <p:nvPr/>
        </p:nvSpPr>
        <p:spPr>
          <a:xfrm flipH="false" flipV="false" rot="-1042218">
            <a:off x="12204525" y="4316231"/>
            <a:ext cx="6583401" cy="7012944"/>
          </a:xfrm>
          <a:custGeom>
            <a:avLst/>
            <a:gdLst/>
            <a:ahLst/>
            <a:cxnLst/>
            <a:rect r="r" b="b" t="t" l="l"/>
            <a:pathLst>
              <a:path h="7012944" w="6583401">
                <a:moveTo>
                  <a:pt x="0" y="0"/>
                </a:moveTo>
                <a:lnTo>
                  <a:pt x="6583401" y="0"/>
                </a:lnTo>
                <a:lnTo>
                  <a:pt x="6583401" y="7012944"/>
                </a:lnTo>
                <a:lnTo>
                  <a:pt x="0" y="7012944"/>
                </a:lnTo>
                <a:lnTo>
                  <a:pt x="0" y="0"/>
                </a:lnTo>
                <a:close/>
              </a:path>
            </a:pathLst>
          </a:custGeom>
          <a:blipFill>
            <a:blip r:embed="rId9"/>
            <a:stretch>
              <a:fillRect l="0" t="0" r="0" b="0"/>
            </a:stretch>
          </a:blipFill>
        </p:spPr>
      </p:sp>
      <p:sp>
        <p:nvSpPr>
          <p:cNvPr name="Freeform 10" id="10"/>
          <p:cNvSpPr/>
          <p:nvPr/>
        </p:nvSpPr>
        <p:spPr>
          <a:xfrm flipH="false" flipV="false" rot="0">
            <a:off x="-646228" y="275883"/>
            <a:ext cx="3494228" cy="3441814"/>
          </a:xfrm>
          <a:custGeom>
            <a:avLst/>
            <a:gdLst/>
            <a:ahLst/>
            <a:cxnLst/>
            <a:rect r="r" b="b" t="t" l="l"/>
            <a:pathLst>
              <a:path h="3441814" w="3494228">
                <a:moveTo>
                  <a:pt x="0" y="0"/>
                </a:moveTo>
                <a:lnTo>
                  <a:pt x="3494227" y="0"/>
                </a:lnTo>
                <a:lnTo>
                  <a:pt x="3494227" y="3441814"/>
                </a:lnTo>
                <a:lnTo>
                  <a:pt x="0" y="3441814"/>
                </a:lnTo>
                <a:lnTo>
                  <a:pt x="0" y="0"/>
                </a:lnTo>
                <a:close/>
              </a:path>
            </a:pathLst>
          </a:custGeom>
          <a:blipFill>
            <a:blip r:embed="rId10"/>
            <a:stretch>
              <a:fillRect l="0" t="0" r="0" b="0"/>
            </a:stretch>
          </a:blipFill>
        </p:spPr>
      </p:sp>
      <p:sp>
        <p:nvSpPr>
          <p:cNvPr name="Freeform 11" id="11"/>
          <p:cNvSpPr/>
          <p:nvPr/>
        </p:nvSpPr>
        <p:spPr>
          <a:xfrm flipH="false" flipV="false" rot="2966618">
            <a:off x="849941" y="8373410"/>
            <a:ext cx="1642706" cy="1139628"/>
          </a:xfrm>
          <a:custGeom>
            <a:avLst/>
            <a:gdLst/>
            <a:ahLst/>
            <a:cxnLst/>
            <a:rect r="r" b="b" t="t" l="l"/>
            <a:pathLst>
              <a:path h="1139628" w="1642706">
                <a:moveTo>
                  <a:pt x="0" y="0"/>
                </a:moveTo>
                <a:lnTo>
                  <a:pt x="1642706" y="0"/>
                </a:lnTo>
                <a:lnTo>
                  <a:pt x="1642706" y="1139627"/>
                </a:lnTo>
                <a:lnTo>
                  <a:pt x="0" y="1139627"/>
                </a:lnTo>
                <a:lnTo>
                  <a:pt x="0" y="0"/>
                </a:lnTo>
                <a:close/>
              </a:path>
            </a:pathLst>
          </a:custGeom>
          <a:blipFill>
            <a:blip r:embed="rId11"/>
            <a:stretch>
              <a:fillRect l="0" t="0" r="0" b="0"/>
            </a:stretch>
          </a:blipFill>
        </p:spPr>
      </p:sp>
      <p:sp>
        <p:nvSpPr>
          <p:cNvPr name="Freeform 12" id="12"/>
          <p:cNvSpPr/>
          <p:nvPr/>
        </p:nvSpPr>
        <p:spPr>
          <a:xfrm flipH="false" flipV="false" rot="-1443201">
            <a:off x="15110263" y="1296241"/>
            <a:ext cx="1631905" cy="1309604"/>
          </a:xfrm>
          <a:custGeom>
            <a:avLst/>
            <a:gdLst/>
            <a:ahLst/>
            <a:cxnLst/>
            <a:rect r="r" b="b" t="t" l="l"/>
            <a:pathLst>
              <a:path h="1309604" w="1631905">
                <a:moveTo>
                  <a:pt x="0" y="0"/>
                </a:moveTo>
                <a:lnTo>
                  <a:pt x="1631905" y="0"/>
                </a:lnTo>
                <a:lnTo>
                  <a:pt x="1631905" y="1309604"/>
                </a:lnTo>
                <a:lnTo>
                  <a:pt x="0" y="1309604"/>
                </a:lnTo>
                <a:lnTo>
                  <a:pt x="0" y="0"/>
                </a:lnTo>
                <a:close/>
              </a:path>
            </a:pathLst>
          </a:custGeom>
          <a:blipFill>
            <a:blip r:embed="rId12"/>
            <a:stretch>
              <a:fillRect l="0" t="0" r="0" b="0"/>
            </a:stretch>
          </a:blipFill>
        </p:spPr>
      </p:sp>
      <p:sp>
        <p:nvSpPr>
          <p:cNvPr name="TextBox 13" id="13"/>
          <p:cNvSpPr txBox="true"/>
          <p:nvPr/>
        </p:nvSpPr>
        <p:spPr>
          <a:xfrm rot="0">
            <a:off x="6659602" y="4719877"/>
            <a:ext cx="4968796" cy="1249680"/>
          </a:xfrm>
          <a:prstGeom prst="rect">
            <a:avLst/>
          </a:prstGeom>
        </p:spPr>
        <p:txBody>
          <a:bodyPr anchor="t" rtlCol="false" tIns="0" lIns="0" bIns="0" rIns="0">
            <a:spAutoFit/>
          </a:bodyPr>
          <a:lstStyle/>
          <a:p>
            <a:pPr algn="ctr">
              <a:lnSpc>
                <a:spcPts val="4935"/>
              </a:lnSpc>
            </a:pPr>
            <a:r>
              <a:rPr lang="en-US" sz="3500" spc="700">
                <a:solidFill>
                  <a:srgbClr val="2B5796"/>
                </a:solidFill>
                <a:latin typeface="Poppins"/>
                <a:ea typeface="Poppins"/>
                <a:cs typeface="Poppins"/>
                <a:sym typeface="Poppins"/>
              </a:rPr>
              <a:t>DO YOU HAVE ANY QUESTION?</a:t>
            </a:r>
          </a:p>
        </p:txBody>
      </p:sp>
      <p:sp>
        <p:nvSpPr>
          <p:cNvPr name="TextBox 14" id="14"/>
          <p:cNvSpPr txBox="true"/>
          <p:nvPr/>
        </p:nvSpPr>
        <p:spPr>
          <a:xfrm rot="0">
            <a:off x="17621738" y="9272619"/>
            <a:ext cx="63293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3175321">
            <a:off x="-1272731" y="516033"/>
            <a:ext cx="5189120" cy="2594560"/>
          </a:xfrm>
          <a:custGeom>
            <a:avLst/>
            <a:gdLst/>
            <a:ahLst/>
            <a:cxnLst/>
            <a:rect r="r" b="b" t="t" l="l"/>
            <a:pathLst>
              <a:path h="2594560" w="5189120">
                <a:moveTo>
                  <a:pt x="0" y="0"/>
                </a:moveTo>
                <a:lnTo>
                  <a:pt x="5189120" y="0"/>
                </a:lnTo>
                <a:lnTo>
                  <a:pt x="5189120" y="2594561"/>
                </a:lnTo>
                <a:lnTo>
                  <a:pt x="0" y="25945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6547" y="6211638"/>
            <a:ext cx="2557442" cy="4019556"/>
          </a:xfrm>
          <a:custGeom>
            <a:avLst/>
            <a:gdLst/>
            <a:ahLst/>
            <a:cxnLst/>
            <a:rect r="r" b="b" t="t" l="l"/>
            <a:pathLst>
              <a:path h="4019556" w="2557442">
                <a:moveTo>
                  <a:pt x="0" y="0"/>
                </a:moveTo>
                <a:lnTo>
                  <a:pt x="2557442" y="0"/>
                </a:lnTo>
                <a:lnTo>
                  <a:pt x="2557442" y="4019556"/>
                </a:lnTo>
                <a:lnTo>
                  <a:pt x="0" y="4019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235305" y="5414650"/>
            <a:ext cx="3578421" cy="4324376"/>
          </a:xfrm>
          <a:custGeom>
            <a:avLst/>
            <a:gdLst/>
            <a:ahLst/>
            <a:cxnLst/>
            <a:rect r="r" b="b" t="t" l="l"/>
            <a:pathLst>
              <a:path h="4324376" w="3578421">
                <a:moveTo>
                  <a:pt x="0" y="0"/>
                </a:moveTo>
                <a:lnTo>
                  <a:pt x="3578421" y="0"/>
                </a:lnTo>
                <a:lnTo>
                  <a:pt x="3578421" y="4324376"/>
                </a:lnTo>
                <a:lnTo>
                  <a:pt x="0" y="4324376"/>
                </a:lnTo>
                <a:lnTo>
                  <a:pt x="0" y="0"/>
                </a:lnTo>
                <a:close/>
              </a:path>
            </a:pathLst>
          </a:custGeom>
          <a:blipFill>
            <a:blip r:embed="rId11"/>
            <a:stretch>
              <a:fillRect l="0" t="0" r="0" b="0"/>
            </a:stretch>
          </a:blipFill>
        </p:spPr>
      </p:sp>
      <p:sp>
        <p:nvSpPr>
          <p:cNvPr name="Freeform 8" id="8"/>
          <p:cNvSpPr/>
          <p:nvPr/>
        </p:nvSpPr>
        <p:spPr>
          <a:xfrm flipH="true" flipV="false" rot="-601543">
            <a:off x="1188333" y="1252192"/>
            <a:ext cx="3956349" cy="2180938"/>
          </a:xfrm>
          <a:custGeom>
            <a:avLst/>
            <a:gdLst/>
            <a:ahLst/>
            <a:cxnLst/>
            <a:rect r="r" b="b" t="t" l="l"/>
            <a:pathLst>
              <a:path h="2180938" w="3956349">
                <a:moveTo>
                  <a:pt x="3956349" y="0"/>
                </a:moveTo>
                <a:lnTo>
                  <a:pt x="0" y="0"/>
                </a:lnTo>
                <a:lnTo>
                  <a:pt x="0" y="2180937"/>
                </a:lnTo>
                <a:lnTo>
                  <a:pt x="3956349" y="2180937"/>
                </a:lnTo>
                <a:lnTo>
                  <a:pt x="3956349" y="0"/>
                </a:lnTo>
                <a:close/>
              </a:path>
            </a:pathLst>
          </a:custGeom>
          <a:blipFill>
            <a:blip r:embed="rId12"/>
            <a:stretch>
              <a:fillRect l="0" t="0" r="0" b="0"/>
            </a:stretch>
          </a:blipFill>
        </p:spPr>
      </p:sp>
      <p:sp>
        <p:nvSpPr>
          <p:cNvPr name="Freeform 9" id="9"/>
          <p:cNvSpPr/>
          <p:nvPr/>
        </p:nvSpPr>
        <p:spPr>
          <a:xfrm flipH="false" flipV="false" rot="0">
            <a:off x="8639530" y="1638984"/>
            <a:ext cx="1008940" cy="989262"/>
          </a:xfrm>
          <a:custGeom>
            <a:avLst/>
            <a:gdLst/>
            <a:ahLst/>
            <a:cxnLst/>
            <a:rect r="r" b="b" t="t" l="l"/>
            <a:pathLst>
              <a:path h="989262" w="1008940">
                <a:moveTo>
                  <a:pt x="0" y="0"/>
                </a:moveTo>
                <a:lnTo>
                  <a:pt x="1008940" y="0"/>
                </a:lnTo>
                <a:lnTo>
                  <a:pt x="1008940" y="989262"/>
                </a:lnTo>
                <a:lnTo>
                  <a:pt x="0" y="9892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4505349" y="7414740"/>
            <a:ext cx="9277301" cy="954613"/>
            <a:chOff x="0" y="0"/>
            <a:chExt cx="2443404" cy="251421"/>
          </a:xfrm>
        </p:grpSpPr>
        <p:sp>
          <p:nvSpPr>
            <p:cNvPr name="Freeform 11" id="11"/>
            <p:cNvSpPr/>
            <p:nvPr/>
          </p:nvSpPr>
          <p:spPr>
            <a:xfrm flipH="false" flipV="false" rot="0">
              <a:off x="0" y="0"/>
              <a:ext cx="2443404" cy="251421"/>
            </a:xfrm>
            <a:custGeom>
              <a:avLst/>
              <a:gdLst/>
              <a:ahLst/>
              <a:cxnLst/>
              <a:rect r="r" b="b" t="t" l="l"/>
              <a:pathLst>
                <a:path h="251421" w="2443404">
                  <a:moveTo>
                    <a:pt x="0" y="0"/>
                  </a:moveTo>
                  <a:lnTo>
                    <a:pt x="2443404" y="0"/>
                  </a:lnTo>
                  <a:lnTo>
                    <a:pt x="2443404" y="251421"/>
                  </a:lnTo>
                  <a:lnTo>
                    <a:pt x="0" y="251421"/>
                  </a:lnTo>
                  <a:close/>
                </a:path>
              </a:pathLst>
            </a:custGeom>
            <a:solidFill>
              <a:srgbClr val="000000">
                <a:alpha val="0"/>
              </a:srgbClr>
            </a:solidFill>
            <a:ln w="19050" cap="sq">
              <a:solidFill>
                <a:srgbClr val="2B5796"/>
              </a:solidFill>
              <a:prstDash val="solid"/>
              <a:miter/>
            </a:ln>
          </p:spPr>
        </p:sp>
        <p:sp>
          <p:nvSpPr>
            <p:cNvPr name="TextBox 12" id="12"/>
            <p:cNvSpPr txBox="true"/>
            <p:nvPr/>
          </p:nvSpPr>
          <p:spPr>
            <a:xfrm>
              <a:off x="0" y="28575"/>
              <a:ext cx="2443404" cy="222846"/>
            </a:xfrm>
            <a:prstGeom prst="rect">
              <a:avLst/>
            </a:prstGeom>
          </p:spPr>
          <p:txBody>
            <a:bodyPr anchor="ctr" rtlCol="false" tIns="50800" lIns="50800" bIns="50800" rIns="50800"/>
            <a:lstStyle/>
            <a:p>
              <a:pPr algn="ctr">
                <a:lnSpc>
                  <a:spcPts val="2482"/>
                </a:lnSpc>
              </a:pPr>
            </a:p>
          </p:txBody>
        </p:sp>
      </p:grpSp>
      <p:sp>
        <p:nvSpPr>
          <p:cNvPr name="TextBox 13" id="13"/>
          <p:cNvSpPr txBox="true"/>
          <p:nvPr/>
        </p:nvSpPr>
        <p:spPr>
          <a:xfrm rot="0">
            <a:off x="3400021" y="3464023"/>
            <a:ext cx="11487959" cy="3548508"/>
          </a:xfrm>
          <a:prstGeom prst="rect">
            <a:avLst/>
          </a:prstGeom>
        </p:spPr>
        <p:txBody>
          <a:bodyPr anchor="t" rtlCol="false" tIns="0" lIns="0" bIns="0" rIns="0">
            <a:spAutoFit/>
          </a:bodyPr>
          <a:lstStyle/>
          <a:p>
            <a:pPr algn="ctr">
              <a:lnSpc>
                <a:spcPts val="13132"/>
              </a:lnSpc>
            </a:pPr>
            <a:r>
              <a:rPr lang="en-US" sz="16415">
                <a:solidFill>
                  <a:srgbClr val="2B5796"/>
                </a:solidFill>
                <a:latin typeface="Fira Sans Heavy"/>
                <a:ea typeface="Fira Sans Heavy"/>
                <a:cs typeface="Fira Sans Heavy"/>
                <a:sym typeface="Fira Sans Heavy"/>
              </a:rPr>
              <a:t>THANK</a:t>
            </a:r>
          </a:p>
          <a:p>
            <a:pPr algn="ctr">
              <a:lnSpc>
                <a:spcPts val="13132"/>
              </a:lnSpc>
            </a:pPr>
            <a:r>
              <a:rPr lang="en-US" sz="16415">
                <a:solidFill>
                  <a:srgbClr val="2B5796"/>
                </a:solidFill>
                <a:latin typeface="Fira Sans Heavy"/>
                <a:ea typeface="Fira Sans Heavy"/>
                <a:cs typeface="Fira Sans Heavy"/>
                <a:sym typeface="Fira Sans Heavy"/>
              </a:rPr>
              <a:t>YOU</a:t>
            </a:r>
          </a:p>
        </p:txBody>
      </p:sp>
      <p:sp>
        <p:nvSpPr>
          <p:cNvPr name="TextBox 14" id="14"/>
          <p:cNvSpPr txBox="true"/>
          <p:nvPr/>
        </p:nvSpPr>
        <p:spPr>
          <a:xfrm rot="0">
            <a:off x="5533904" y="7731925"/>
            <a:ext cx="7220192" cy="348817"/>
          </a:xfrm>
          <a:prstGeom prst="rect">
            <a:avLst/>
          </a:prstGeom>
        </p:spPr>
        <p:txBody>
          <a:bodyPr anchor="t" rtlCol="false" tIns="0" lIns="0" bIns="0" rIns="0">
            <a:spAutoFit/>
          </a:bodyPr>
          <a:lstStyle/>
          <a:p>
            <a:pPr algn="ctr">
              <a:lnSpc>
                <a:spcPts val="2482"/>
              </a:lnSpc>
            </a:pPr>
            <a:r>
              <a:rPr lang="en-US" sz="2482" spc="496">
                <a:solidFill>
                  <a:srgbClr val="2B5796"/>
                </a:solidFill>
                <a:latin typeface="Poppins"/>
                <a:ea typeface="Poppins"/>
                <a:cs typeface="Poppins"/>
                <a:sym typeface="Poppins"/>
              </a:rPr>
              <a:t>FOR YOUR ATTENTION</a:t>
            </a:r>
          </a:p>
        </p:txBody>
      </p:sp>
      <p:sp>
        <p:nvSpPr>
          <p:cNvPr name="TextBox 15" id="15"/>
          <p:cNvSpPr txBox="true"/>
          <p:nvPr/>
        </p:nvSpPr>
        <p:spPr>
          <a:xfrm rot="0">
            <a:off x="17622393" y="9272619"/>
            <a:ext cx="631627"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0">
            <a:off x="1256256" y="3045434"/>
            <a:ext cx="18288000" cy="4655127"/>
          </a:xfrm>
          <a:custGeom>
            <a:avLst/>
            <a:gdLst/>
            <a:ahLst/>
            <a:cxnLst/>
            <a:rect r="r" b="b" t="t" l="l"/>
            <a:pathLst>
              <a:path h="4655127" w="18288000">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02076" y="3697971"/>
            <a:ext cx="4113080" cy="41130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5" id="5"/>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6" id="6"/>
          <p:cNvGrpSpPr/>
          <p:nvPr/>
        </p:nvGrpSpPr>
        <p:grpSpPr>
          <a:xfrm rot="0">
            <a:off x="3121792" y="3659871"/>
            <a:ext cx="3854598" cy="3854582"/>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t="0" r="-25046" b="0"/>
              </a:stretch>
            </a:blipFill>
          </p:spPr>
        </p:sp>
      </p:grpSp>
      <p:grpSp>
        <p:nvGrpSpPr>
          <p:cNvPr name="Group 8" id="8"/>
          <p:cNvGrpSpPr/>
          <p:nvPr/>
        </p:nvGrpSpPr>
        <p:grpSpPr>
          <a:xfrm rot="0">
            <a:off x="11618310" y="3758448"/>
            <a:ext cx="4113080" cy="41130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0" id="10"/>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11" id="11"/>
          <p:cNvGrpSpPr/>
          <p:nvPr/>
        </p:nvGrpSpPr>
        <p:grpSpPr>
          <a:xfrm rot="0">
            <a:off x="11757076" y="3845979"/>
            <a:ext cx="3854598" cy="3854582"/>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5046" t="0" r="-25046" b="0"/>
              </a:stretch>
            </a:blipFill>
          </p:spPr>
        </p:sp>
      </p:grpSp>
      <p:sp>
        <p:nvSpPr>
          <p:cNvPr name="TextBox 13" id="13"/>
          <p:cNvSpPr txBox="true"/>
          <p:nvPr/>
        </p:nvSpPr>
        <p:spPr>
          <a:xfrm rot="0">
            <a:off x="5283122" y="866775"/>
            <a:ext cx="7721756" cy="1377949"/>
          </a:xfrm>
          <a:prstGeom prst="rect">
            <a:avLst/>
          </a:prstGeom>
        </p:spPr>
        <p:txBody>
          <a:bodyPr anchor="t" rtlCol="false" tIns="0" lIns="0" bIns="0" rIns="0">
            <a:spAutoFit/>
          </a:bodyPr>
          <a:lstStyle/>
          <a:p>
            <a:pPr algn="ctr">
              <a:lnSpc>
                <a:spcPts val="11200"/>
              </a:lnSpc>
            </a:pPr>
            <a:r>
              <a:rPr lang="en-US" sz="8000">
                <a:solidFill>
                  <a:srgbClr val="56AAF0"/>
                </a:solidFill>
                <a:latin typeface="Dynamo Medium"/>
                <a:ea typeface="Dynamo Medium"/>
                <a:cs typeface="Dynamo Medium"/>
                <a:sym typeface="Dynamo Medium"/>
              </a:rPr>
              <a:t>OUR TEAM</a:t>
            </a:r>
          </a:p>
        </p:txBody>
      </p:sp>
      <p:sp>
        <p:nvSpPr>
          <p:cNvPr name="TextBox 14" id="14"/>
          <p:cNvSpPr txBox="true"/>
          <p:nvPr/>
        </p:nvSpPr>
        <p:spPr>
          <a:xfrm rot="0">
            <a:off x="2726061" y="7823903"/>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BIBEK KAPALI</a:t>
            </a:r>
          </a:p>
        </p:txBody>
      </p:sp>
      <p:sp>
        <p:nvSpPr>
          <p:cNvPr name="TextBox 15" id="15"/>
          <p:cNvSpPr txBox="true"/>
          <p:nvPr/>
        </p:nvSpPr>
        <p:spPr>
          <a:xfrm rot="0">
            <a:off x="2726061" y="8347778"/>
            <a:ext cx="5114123" cy="438150"/>
          </a:xfrm>
          <a:prstGeom prst="rect">
            <a:avLst/>
          </a:prstGeom>
        </p:spPr>
        <p:txBody>
          <a:bodyPr anchor="t" rtlCol="false" tIns="0" lIns="0" bIns="0" rIns="0">
            <a:spAutoFit/>
          </a:bodyPr>
          <a:lstStyle/>
          <a:p>
            <a:pPr algn="ctr">
              <a:lnSpc>
                <a:spcPts val="3449"/>
              </a:lnSpc>
            </a:pPr>
            <a:r>
              <a:rPr lang="en-US" sz="2999" spc="11">
                <a:solidFill>
                  <a:srgbClr val="3275C5"/>
                </a:solidFill>
                <a:latin typeface="Source Sans Pro"/>
                <a:ea typeface="Source Sans Pro"/>
                <a:cs typeface="Source Sans Pro"/>
                <a:sym typeface="Source Sans Pro"/>
              </a:rPr>
              <a:t>26602076</a:t>
            </a:r>
          </a:p>
        </p:txBody>
      </p:sp>
      <p:sp>
        <p:nvSpPr>
          <p:cNvPr name="TextBox 16" id="16"/>
          <p:cNvSpPr txBox="true"/>
          <p:nvPr/>
        </p:nvSpPr>
        <p:spPr>
          <a:xfrm rot="0">
            <a:off x="11127313" y="7823903"/>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Bold"/>
                <a:ea typeface="Source Sans Pro Bold"/>
                <a:cs typeface="Source Sans Pro Bold"/>
                <a:sym typeface="Source Sans Pro Bold"/>
              </a:rPr>
              <a:t>BIJAY KOIRALA</a:t>
            </a:r>
          </a:p>
        </p:txBody>
      </p:sp>
      <p:sp>
        <p:nvSpPr>
          <p:cNvPr name="TextBox 17" id="17"/>
          <p:cNvSpPr txBox="true"/>
          <p:nvPr/>
        </p:nvSpPr>
        <p:spPr>
          <a:xfrm rot="0">
            <a:off x="11127313" y="8281103"/>
            <a:ext cx="5114123" cy="504825"/>
          </a:xfrm>
          <a:prstGeom prst="rect">
            <a:avLst/>
          </a:prstGeom>
        </p:spPr>
        <p:txBody>
          <a:bodyPr anchor="t" rtlCol="false" tIns="0" lIns="0" bIns="0" rIns="0">
            <a:spAutoFit/>
          </a:bodyPr>
          <a:lstStyle/>
          <a:p>
            <a:pPr algn="ctr">
              <a:lnSpc>
                <a:spcPts val="4199"/>
              </a:lnSpc>
            </a:pPr>
            <a:r>
              <a:rPr lang="en-US" sz="2999" spc="11">
                <a:solidFill>
                  <a:srgbClr val="3275C5"/>
                </a:solidFill>
                <a:latin typeface="Source Sans Pro"/>
                <a:ea typeface="Source Sans Pro"/>
                <a:cs typeface="Source Sans Pro"/>
                <a:sym typeface="Source Sans Pro"/>
              </a:rPr>
              <a:t>26602078</a:t>
            </a:r>
          </a:p>
        </p:txBody>
      </p:sp>
      <p:sp>
        <p:nvSpPr>
          <p:cNvPr name="TextBox 18" id="18"/>
          <p:cNvSpPr txBox="true"/>
          <p:nvPr/>
        </p:nvSpPr>
        <p:spPr>
          <a:xfrm rot="0">
            <a:off x="17750861" y="9272619"/>
            <a:ext cx="374690"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524147" y="-421346"/>
            <a:ext cx="9763853" cy="11991512"/>
            <a:chOff x="0" y="0"/>
            <a:chExt cx="2571550" cy="3158258"/>
          </a:xfrm>
        </p:grpSpPr>
        <p:sp>
          <p:nvSpPr>
            <p:cNvPr name="Freeform 4" id="4"/>
            <p:cNvSpPr/>
            <p:nvPr/>
          </p:nvSpPr>
          <p:spPr>
            <a:xfrm flipH="false" flipV="false" rot="0">
              <a:off x="0" y="0"/>
              <a:ext cx="2571550" cy="3158258"/>
            </a:xfrm>
            <a:custGeom>
              <a:avLst/>
              <a:gdLst/>
              <a:ahLst/>
              <a:cxnLst/>
              <a:rect r="r" b="b" t="t" l="l"/>
              <a:pathLst>
                <a:path h="3158258" w="2571550">
                  <a:moveTo>
                    <a:pt x="0" y="0"/>
                  </a:moveTo>
                  <a:lnTo>
                    <a:pt x="2571550" y="0"/>
                  </a:lnTo>
                  <a:lnTo>
                    <a:pt x="2571550" y="3158258"/>
                  </a:lnTo>
                  <a:lnTo>
                    <a:pt x="0" y="3158258"/>
                  </a:lnTo>
                  <a:close/>
                </a:path>
              </a:pathLst>
            </a:custGeom>
            <a:solidFill>
              <a:srgbClr val="FFFFFF"/>
            </a:solidFill>
          </p:spPr>
        </p:sp>
        <p:sp>
          <p:nvSpPr>
            <p:cNvPr name="TextBox 5" id="5"/>
            <p:cNvSpPr txBox="true"/>
            <p:nvPr/>
          </p:nvSpPr>
          <p:spPr>
            <a:xfrm>
              <a:off x="0" y="28575"/>
              <a:ext cx="2571550" cy="3129683"/>
            </a:xfrm>
            <a:prstGeom prst="rect">
              <a:avLst/>
            </a:prstGeom>
          </p:spPr>
          <p:txBody>
            <a:bodyPr anchor="ctr" rtlCol="false" tIns="50800" lIns="50800" bIns="50800" rIns="50800"/>
            <a:lstStyle/>
            <a:p>
              <a:pPr algn="ctr">
                <a:lnSpc>
                  <a:spcPts val="2199"/>
                </a:lnSpc>
              </a:pPr>
            </a:p>
          </p:txBody>
        </p:sp>
      </p:grpSp>
      <p:sp>
        <p:nvSpPr>
          <p:cNvPr name="Freeform 6" id="6"/>
          <p:cNvSpPr/>
          <p:nvPr/>
        </p:nvSpPr>
        <p:spPr>
          <a:xfrm flipH="false" flipV="false" rot="703317">
            <a:off x="209449" y="-1084833"/>
            <a:ext cx="5189120" cy="2594560"/>
          </a:xfrm>
          <a:custGeom>
            <a:avLst/>
            <a:gdLst/>
            <a:ahLst/>
            <a:cxnLst/>
            <a:rect r="r" b="b" t="t" l="l"/>
            <a:pathLst>
              <a:path h="2594560" w="5189120">
                <a:moveTo>
                  <a:pt x="0" y="0"/>
                </a:moveTo>
                <a:lnTo>
                  <a:pt x="5189121" y="0"/>
                </a:lnTo>
                <a:lnTo>
                  <a:pt x="5189121" y="2594560"/>
                </a:lnTo>
                <a:lnTo>
                  <a:pt x="0" y="2594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2722" y="6373736"/>
            <a:ext cx="5196430" cy="5196430"/>
          </a:xfrm>
          <a:custGeom>
            <a:avLst/>
            <a:gdLst/>
            <a:ahLst/>
            <a:cxnLst/>
            <a:rect r="r" b="b" t="t" l="l"/>
            <a:pathLst>
              <a:path h="5196430" w="5196430">
                <a:moveTo>
                  <a:pt x="0" y="0"/>
                </a:moveTo>
                <a:lnTo>
                  <a:pt x="5196430" y="0"/>
                </a:lnTo>
                <a:lnTo>
                  <a:pt x="5196430" y="5196430"/>
                </a:lnTo>
                <a:lnTo>
                  <a:pt x="0" y="51964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5588948" y="339438"/>
            <a:ext cx="1283303" cy="2057400"/>
          </a:xfrm>
          <a:custGeom>
            <a:avLst/>
            <a:gdLst/>
            <a:ahLst/>
            <a:cxnLst/>
            <a:rect r="r" b="b" t="t" l="l"/>
            <a:pathLst>
              <a:path h="2057400" w="1283303">
                <a:moveTo>
                  <a:pt x="0" y="0"/>
                </a:moveTo>
                <a:lnTo>
                  <a:pt x="1283304" y="0"/>
                </a:lnTo>
                <a:lnTo>
                  <a:pt x="1283304"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6230600" y="0"/>
            <a:ext cx="1474915" cy="2009790"/>
            <a:chOff x="0" y="0"/>
            <a:chExt cx="660400" cy="899893"/>
          </a:xfrm>
        </p:grpSpPr>
        <p:sp>
          <p:nvSpPr>
            <p:cNvPr name="Freeform 10" id="10"/>
            <p:cNvSpPr/>
            <p:nvPr/>
          </p:nvSpPr>
          <p:spPr>
            <a:xfrm flipH="false" flipV="false" rot="0">
              <a:off x="0" y="0"/>
              <a:ext cx="660400" cy="899893"/>
            </a:xfrm>
            <a:custGeom>
              <a:avLst/>
              <a:gdLst/>
              <a:ahLst/>
              <a:cxnLst/>
              <a:rect r="r" b="b" t="t" l="l"/>
              <a:pathLst>
                <a:path h="899893" w="660400">
                  <a:moveTo>
                    <a:pt x="220252" y="880824"/>
                  </a:moveTo>
                  <a:cubicBezTo>
                    <a:pt x="254109" y="892337"/>
                    <a:pt x="292600" y="899893"/>
                    <a:pt x="330378" y="899893"/>
                  </a:cubicBezTo>
                  <a:cubicBezTo>
                    <a:pt x="368157" y="899893"/>
                    <a:pt x="404509" y="893416"/>
                    <a:pt x="438009" y="881902"/>
                  </a:cubicBezTo>
                  <a:cubicBezTo>
                    <a:pt x="438723" y="881542"/>
                    <a:pt x="439435" y="881542"/>
                    <a:pt x="440148" y="881183"/>
                  </a:cubicBezTo>
                  <a:cubicBezTo>
                    <a:pt x="565955" y="835128"/>
                    <a:pt x="658618" y="713514"/>
                    <a:pt x="660400" y="569456"/>
                  </a:cubicBezTo>
                  <a:lnTo>
                    <a:pt x="660400" y="0"/>
                  </a:lnTo>
                  <a:lnTo>
                    <a:pt x="0" y="0"/>
                  </a:lnTo>
                  <a:lnTo>
                    <a:pt x="0" y="569033"/>
                  </a:lnTo>
                  <a:cubicBezTo>
                    <a:pt x="1782" y="714233"/>
                    <a:pt x="93019" y="835848"/>
                    <a:pt x="220252" y="880824"/>
                  </a:cubicBezTo>
                  <a:close/>
                </a:path>
              </a:pathLst>
            </a:custGeom>
            <a:solidFill>
              <a:srgbClr val="2B5796"/>
            </a:solidFill>
          </p:spPr>
        </p:sp>
        <p:sp>
          <p:nvSpPr>
            <p:cNvPr name="TextBox 11" id="11"/>
            <p:cNvSpPr txBox="true"/>
            <p:nvPr/>
          </p:nvSpPr>
          <p:spPr>
            <a:xfrm>
              <a:off x="0" y="28575"/>
              <a:ext cx="660400" cy="744318"/>
            </a:xfrm>
            <a:prstGeom prst="rect">
              <a:avLst/>
            </a:prstGeom>
          </p:spPr>
          <p:txBody>
            <a:bodyPr anchor="ctr" rtlCol="false" tIns="50800" lIns="50800" bIns="50800" rIns="50800"/>
            <a:lstStyle/>
            <a:p>
              <a:pPr algn="ctr">
                <a:lnSpc>
                  <a:spcPts val="2199"/>
                </a:lnSpc>
              </a:pPr>
            </a:p>
          </p:txBody>
        </p:sp>
      </p:grpSp>
      <p:sp>
        <p:nvSpPr>
          <p:cNvPr name="Freeform 12" id="12"/>
          <p:cNvSpPr/>
          <p:nvPr/>
        </p:nvSpPr>
        <p:spPr>
          <a:xfrm flipH="false" flipV="false" rot="0">
            <a:off x="643478" y="5143500"/>
            <a:ext cx="7551874" cy="7344198"/>
          </a:xfrm>
          <a:custGeom>
            <a:avLst/>
            <a:gdLst/>
            <a:ahLst/>
            <a:cxnLst/>
            <a:rect r="r" b="b" t="t" l="l"/>
            <a:pathLst>
              <a:path h="7344198" w="7551874">
                <a:moveTo>
                  <a:pt x="0" y="0"/>
                </a:moveTo>
                <a:lnTo>
                  <a:pt x="7551874" y="0"/>
                </a:lnTo>
                <a:lnTo>
                  <a:pt x="7551874" y="7344198"/>
                </a:lnTo>
                <a:lnTo>
                  <a:pt x="0" y="7344198"/>
                </a:lnTo>
                <a:lnTo>
                  <a:pt x="0" y="0"/>
                </a:lnTo>
                <a:close/>
              </a:path>
            </a:pathLst>
          </a:custGeom>
          <a:blipFill>
            <a:blip r:embed="rId9"/>
            <a:stretch>
              <a:fillRect l="0" t="0" r="0" b="0"/>
            </a:stretch>
          </a:blipFill>
        </p:spPr>
      </p:sp>
      <p:sp>
        <p:nvSpPr>
          <p:cNvPr name="TextBox 13" id="13"/>
          <p:cNvSpPr txBox="true"/>
          <p:nvPr/>
        </p:nvSpPr>
        <p:spPr>
          <a:xfrm rot="0">
            <a:off x="1637898" y="3243960"/>
            <a:ext cx="5563035" cy="920751"/>
          </a:xfrm>
          <a:prstGeom prst="rect">
            <a:avLst/>
          </a:prstGeom>
        </p:spPr>
        <p:txBody>
          <a:bodyPr anchor="t" rtlCol="false" tIns="0" lIns="0" bIns="0" rIns="0">
            <a:spAutoFit/>
          </a:bodyPr>
          <a:lstStyle/>
          <a:p>
            <a:pPr algn="ctr">
              <a:lnSpc>
                <a:spcPts val="6400"/>
              </a:lnSpc>
            </a:pPr>
            <a:r>
              <a:rPr lang="en-US" sz="8000">
                <a:solidFill>
                  <a:srgbClr val="2B5796"/>
                </a:solidFill>
                <a:latin typeface="Fira Sans Heavy"/>
                <a:ea typeface="Fira Sans Heavy"/>
                <a:cs typeface="Fira Sans Heavy"/>
                <a:sym typeface="Fira Sans Heavy"/>
              </a:rPr>
              <a:t>OVERVIEW</a:t>
            </a:r>
          </a:p>
        </p:txBody>
      </p:sp>
      <p:sp>
        <p:nvSpPr>
          <p:cNvPr name="TextBox 14" id="14"/>
          <p:cNvSpPr txBox="true"/>
          <p:nvPr/>
        </p:nvSpPr>
        <p:spPr>
          <a:xfrm rot="0">
            <a:off x="8993541" y="1591395"/>
            <a:ext cx="9011672" cy="7019168"/>
          </a:xfrm>
          <a:prstGeom prst="rect">
            <a:avLst/>
          </a:prstGeom>
        </p:spPr>
        <p:txBody>
          <a:bodyPr anchor="t" rtlCol="false" tIns="0" lIns="0" bIns="0" rIns="0">
            <a:spAutoFit/>
          </a:bodyPr>
          <a:lstStyle/>
          <a:p>
            <a:pPr algn="l" marL="863092" indent="-431546" lvl="1">
              <a:lnSpc>
                <a:spcPts val="7995"/>
              </a:lnSpc>
              <a:buAutoNum type="arabicPeriod" startAt="1"/>
            </a:pPr>
            <a:r>
              <a:rPr lang="en-US" sz="3997">
                <a:solidFill>
                  <a:srgbClr val="2B5796"/>
                </a:solidFill>
                <a:latin typeface="Poppins"/>
                <a:ea typeface="Poppins"/>
                <a:cs typeface="Poppins"/>
                <a:sym typeface="Poppins"/>
              </a:rPr>
              <a:t>INTRODUCTION</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PROBLEM OF STATEMENT</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OBJECTIVES</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REQUIREMENT ANALYSIS (F, NF)</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DATA MODELING: ER</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PROCESS MODELING: DFD</a:t>
            </a:r>
          </a:p>
          <a:p>
            <a:pPr algn="l" marL="863092" indent="-431546" lvl="1">
              <a:lnSpc>
                <a:spcPts val="7995"/>
              </a:lnSpc>
              <a:buAutoNum type="arabicPeriod" startAt="1"/>
            </a:pPr>
            <a:r>
              <a:rPr lang="en-US" sz="3997">
                <a:solidFill>
                  <a:srgbClr val="2B5796"/>
                </a:solidFill>
                <a:latin typeface="Poppins"/>
                <a:ea typeface="Poppins"/>
                <a:cs typeface="Poppins"/>
                <a:sym typeface="Poppins"/>
              </a:rPr>
              <a:t>SUMMARY</a:t>
            </a:r>
          </a:p>
        </p:txBody>
      </p:sp>
      <p:sp>
        <p:nvSpPr>
          <p:cNvPr name="TextBox 15" id="15"/>
          <p:cNvSpPr txBox="true"/>
          <p:nvPr/>
        </p:nvSpPr>
        <p:spPr>
          <a:xfrm rot="0">
            <a:off x="17746516" y="9272619"/>
            <a:ext cx="383381"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DFF"/>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65303" y="4411538"/>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75890"/>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4723157" y="876300"/>
            <a:ext cx="8841686" cy="1229658"/>
          </a:xfrm>
          <a:prstGeom prst="rect">
            <a:avLst/>
          </a:prstGeom>
        </p:spPr>
        <p:txBody>
          <a:bodyPr anchor="t" rtlCol="false" tIns="0" lIns="0" bIns="0" rIns="0">
            <a:spAutoFit/>
          </a:bodyPr>
          <a:lstStyle/>
          <a:p>
            <a:pPr algn="ctr" marL="0" indent="0" lvl="0">
              <a:lnSpc>
                <a:spcPts val="9923"/>
              </a:lnSpc>
              <a:spcBef>
                <a:spcPct val="0"/>
              </a:spcBef>
            </a:pPr>
            <a:r>
              <a:rPr lang="en-US" sz="7088">
                <a:solidFill>
                  <a:srgbClr val="303030"/>
                </a:solidFill>
                <a:latin typeface="Pluma"/>
                <a:ea typeface="Pluma"/>
                <a:cs typeface="Pluma"/>
                <a:sym typeface="Pluma"/>
              </a:rPr>
              <a:t>INTRODUCTION</a:t>
            </a:r>
          </a:p>
        </p:txBody>
      </p:sp>
      <p:sp>
        <p:nvSpPr>
          <p:cNvPr name="TextBox 10" id="10"/>
          <p:cNvSpPr txBox="true"/>
          <p:nvPr/>
        </p:nvSpPr>
        <p:spPr>
          <a:xfrm rot="0">
            <a:off x="3605725" y="3415645"/>
            <a:ext cx="11076551" cy="4149614"/>
          </a:xfrm>
          <a:prstGeom prst="rect">
            <a:avLst/>
          </a:prstGeom>
        </p:spPr>
        <p:txBody>
          <a:bodyPr anchor="t" rtlCol="false" tIns="0" lIns="0" bIns="0" rIns="0">
            <a:spAutoFit/>
          </a:bodyPr>
          <a:lstStyle/>
          <a:p>
            <a:pPr algn="just" marL="1539887" indent="-513296" lvl="2">
              <a:lnSpc>
                <a:spcPts val="11248"/>
              </a:lnSpc>
              <a:buFont typeface="Arial"/>
              <a:buChar char="⚬"/>
            </a:pPr>
            <a:r>
              <a:rPr lang="en-US" sz="6735" spc="113">
                <a:solidFill>
                  <a:srgbClr val="000000"/>
                </a:solidFill>
                <a:latin typeface="Contrail One"/>
                <a:ea typeface="Contrail One"/>
                <a:cs typeface="Contrail One"/>
                <a:sym typeface="Contrail One"/>
              </a:rPr>
              <a:t>Combination of</a:t>
            </a:r>
          </a:p>
          <a:p>
            <a:pPr algn="just" marL="2751871" indent="-687968" lvl="3">
              <a:lnSpc>
                <a:spcPts val="11248"/>
              </a:lnSpc>
              <a:buFont typeface="Arial"/>
              <a:buChar char="￭"/>
            </a:pPr>
            <a:r>
              <a:rPr lang="en-US" sz="6735" spc="113">
                <a:solidFill>
                  <a:srgbClr val="000000"/>
                </a:solidFill>
                <a:latin typeface="Contrail One"/>
                <a:ea typeface="Contrail One"/>
                <a:cs typeface="Contrail One"/>
                <a:sym typeface="Contrail One"/>
              </a:rPr>
              <a:t>Edu. and game system </a:t>
            </a:r>
          </a:p>
          <a:p>
            <a:pPr algn="just" marL="2751871" indent="-687968" lvl="3">
              <a:lnSpc>
                <a:spcPts val="11248"/>
              </a:lnSpc>
              <a:buFont typeface="Arial"/>
              <a:buChar char="￭"/>
            </a:pPr>
            <a:r>
              <a:rPr lang="en-US" sz="6735" spc="113">
                <a:solidFill>
                  <a:srgbClr val="000000"/>
                </a:solidFill>
                <a:latin typeface="Contrail One"/>
                <a:ea typeface="Contrail One"/>
                <a:cs typeface="Contrail One"/>
                <a:sym typeface="Contrail One"/>
              </a:rPr>
              <a:t>Discord badges style</a:t>
            </a:r>
          </a:p>
        </p:txBody>
      </p:sp>
      <p:sp>
        <p:nvSpPr>
          <p:cNvPr name="TextBox 11" id="11"/>
          <p:cNvSpPr txBox="true"/>
          <p:nvPr/>
        </p:nvSpPr>
        <p:spPr>
          <a:xfrm rot="0">
            <a:off x="17749968" y="9272619"/>
            <a:ext cx="37647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65303" y="4411538"/>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75890"/>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5505178" y="876300"/>
            <a:ext cx="8036139" cy="1229658"/>
          </a:xfrm>
          <a:prstGeom prst="rect">
            <a:avLst/>
          </a:prstGeom>
        </p:spPr>
        <p:txBody>
          <a:bodyPr anchor="t" rtlCol="false" tIns="0" lIns="0" bIns="0" rIns="0">
            <a:spAutoFit/>
          </a:bodyPr>
          <a:lstStyle/>
          <a:p>
            <a:pPr algn="ctr">
              <a:lnSpc>
                <a:spcPts val="9923"/>
              </a:lnSpc>
            </a:pPr>
            <a:r>
              <a:rPr lang="en-US" sz="7088">
                <a:solidFill>
                  <a:srgbClr val="303030"/>
                </a:solidFill>
                <a:latin typeface="Pluma"/>
                <a:ea typeface="Pluma"/>
                <a:cs typeface="Pluma"/>
                <a:sym typeface="Pluma"/>
              </a:rPr>
              <a:t>PROBLEM STATEMENT</a:t>
            </a:r>
            <a:r>
              <a:rPr lang="en-US" sz="7088">
                <a:solidFill>
                  <a:srgbClr val="303030"/>
                </a:solidFill>
                <a:latin typeface="Pluma"/>
                <a:ea typeface="Pluma"/>
                <a:cs typeface="Pluma"/>
                <a:sym typeface="Pluma"/>
              </a:rPr>
              <a:t> </a:t>
            </a:r>
          </a:p>
        </p:txBody>
      </p:sp>
      <p:sp>
        <p:nvSpPr>
          <p:cNvPr name="TextBox 10" id="10"/>
          <p:cNvSpPr txBox="true"/>
          <p:nvPr/>
        </p:nvSpPr>
        <p:spPr>
          <a:xfrm rot="0">
            <a:off x="2799570" y="2456855"/>
            <a:ext cx="13354722" cy="5979548"/>
          </a:xfrm>
          <a:prstGeom prst="rect">
            <a:avLst/>
          </a:prstGeom>
        </p:spPr>
        <p:txBody>
          <a:bodyPr anchor="t" rtlCol="false" tIns="0" lIns="0" bIns="0" rIns="0">
            <a:spAutoFit/>
          </a:bodyPr>
          <a:lstStyle/>
          <a:p>
            <a:pPr algn="ctr">
              <a:lnSpc>
                <a:spcPts val="6877"/>
              </a:lnSpc>
            </a:pPr>
            <a:r>
              <a:rPr lang="en-US" sz="3717" spc="59">
                <a:solidFill>
                  <a:srgbClr val="000000"/>
                </a:solidFill>
                <a:latin typeface="Contrail One"/>
                <a:ea typeface="Contrail One"/>
                <a:cs typeface="Contrail One"/>
                <a:sym typeface="Contrail One"/>
              </a:rPr>
              <a:t>Problems seen in old systems :</a:t>
            </a:r>
          </a:p>
          <a:p>
            <a:pPr algn="l" marL="849847" indent="-283282" lvl="2">
              <a:lnSpc>
                <a:spcPts val="6877"/>
              </a:lnSpc>
              <a:buFont typeface="Arial"/>
              <a:buChar char="⚬"/>
            </a:pPr>
            <a:r>
              <a:rPr lang="en-US" sz="3717" spc="59">
                <a:solidFill>
                  <a:srgbClr val="000000"/>
                </a:solidFill>
                <a:latin typeface="Contrail One"/>
                <a:ea typeface="Contrail One"/>
                <a:cs typeface="Contrail One"/>
                <a:sym typeface="Contrail One"/>
              </a:rPr>
              <a:t>The boring ui/ux design of the existing system and the rewards are main problems.</a:t>
            </a:r>
          </a:p>
          <a:p>
            <a:pPr algn="l" marL="849847" indent="-283282" lvl="2">
              <a:lnSpc>
                <a:spcPts val="6877"/>
              </a:lnSpc>
              <a:buFont typeface="Arial"/>
              <a:buChar char="⚬"/>
            </a:pPr>
            <a:r>
              <a:rPr lang="en-US" sz="3717" spc="59">
                <a:solidFill>
                  <a:srgbClr val="000000"/>
                </a:solidFill>
                <a:latin typeface="Contrail One"/>
                <a:ea typeface="Contrail One"/>
                <a:cs typeface="Contrail One"/>
                <a:sym typeface="Contrail One"/>
              </a:rPr>
              <a:t>TEACHERS OFTEN LACK INSIGHTS INTO EACH STUDENT'S LEARNING CAPACITY.</a:t>
            </a:r>
          </a:p>
          <a:p>
            <a:pPr algn="l" marL="849968" indent="-283323" lvl="2">
              <a:lnSpc>
                <a:spcPts val="6878"/>
              </a:lnSpc>
              <a:buFont typeface="Arial"/>
              <a:buChar char="⚬"/>
            </a:pPr>
            <a:r>
              <a:rPr lang="en-US" sz="3717" spc="62">
                <a:solidFill>
                  <a:srgbClr val="000000"/>
                </a:solidFill>
                <a:latin typeface="Contrail One"/>
                <a:ea typeface="Contrail One"/>
                <a:cs typeface="Contrail One"/>
                <a:sym typeface="Contrail One"/>
              </a:rPr>
              <a:t>STUDENTS FREQUENTLY STRUGGLE TO ACCESS ASSIGNMENTS AND NOTES, ESPECIALLY THOSE OUTSIDE THEIR CURRENT COURSEWORK.</a:t>
            </a:r>
          </a:p>
        </p:txBody>
      </p:sp>
      <p:sp>
        <p:nvSpPr>
          <p:cNvPr name="TextBox 11" id="11"/>
          <p:cNvSpPr txBox="true"/>
          <p:nvPr/>
        </p:nvSpPr>
        <p:spPr>
          <a:xfrm rot="0">
            <a:off x="17748718" y="9272619"/>
            <a:ext cx="37897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BC4"/>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65303" y="4411538"/>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75890"/>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4320031" y="876300"/>
            <a:ext cx="10880491" cy="1229658"/>
          </a:xfrm>
          <a:prstGeom prst="rect">
            <a:avLst/>
          </a:prstGeom>
        </p:spPr>
        <p:txBody>
          <a:bodyPr anchor="t" rtlCol="false" tIns="0" lIns="0" bIns="0" rIns="0">
            <a:spAutoFit/>
          </a:bodyPr>
          <a:lstStyle/>
          <a:p>
            <a:pPr algn="ctr">
              <a:lnSpc>
                <a:spcPts val="9923"/>
              </a:lnSpc>
            </a:pPr>
            <a:r>
              <a:rPr lang="en-US" sz="7088">
                <a:solidFill>
                  <a:srgbClr val="303030"/>
                </a:solidFill>
                <a:latin typeface="Pluma"/>
                <a:ea typeface="Pluma"/>
                <a:cs typeface="Pluma"/>
                <a:sym typeface="Pluma"/>
              </a:rPr>
              <a:t>OBJECTIVE</a:t>
            </a:r>
            <a:r>
              <a:rPr lang="en-US" sz="7088">
                <a:solidFill>
                  <a:srgbClr val="303030"/>
                </a:solidFill>
                <a:latin typeface="Pluma"/>
                <a:ea typeface="Pluma"/>
                <a:cs typeface="Pluma"/>
                <a:sym typeface="Pluma"/>
              </a:rPr>
              <a:t> OF THIS SYSTEM</a:t>
            </a:r>
          </a:p>
        </p:txBody>
      </p:sp>
      <p:sp>
        <p:nvSpPr>
          <p:cNvPr name="TextBox 10" id="10"/>
          <p:cNvSpPr txBox="true"/>
          <p:nvPr/>
        </p:nvSpPr>
        <p:spPr>
          <a:xfrm rot="0">
            <a:off x="1800395" y="2958684"/>
            <a:ext cx="15236436" cy="5256240"/>
          </a:xfrm>
          <a:prstGeom prst="rect">
            <a:avLst/>
          </a:prstGeom>
        </p:spPr>
        <p:txBody>
          <a:bodyPr anchor="t" rtlCol="false" tIns="0" lIns="0" bIns="0" rIns="0">
            <a:spAutoFit/>
          </a:bodyPr>
          <a:lstStyle/>
          <a:p>
            <a:pPr algn="just" marL="1112219" indent="-370740" lvl="2">
              <a:lnSpc>
                <a:spcPts val="8465"/>
              </a:lnSpc>
              <a:buAutoNum type="arabicPeriod" startAt="1"/>
            </a:pPr>
            <a:r>
              <a:rPr lang="en-US" sz="4865" spc="82">
                <a:solidFill>
                  <a:srgbClr val="000000"/>
                </a:solidFill>
                <a:latin typeface="Contrail One"/>
                <a:ea typeface="Contrail One"/>
                <a:cs typeface="Contrail One"/>
                <a:sym typeface="Contrail One"/>
              </a:rPr>
              <a:t>To show learning progress in a line chart.</a:t>
            </a:r>
          </a:p>
          <a:p>
            <a:pPr algn="just" marL="1112219" indent="-370740" lvl="2">
              <a:lnSpc>
                <a:spcPts val="8465"/>
              </a:lnSpc>
              <a:buAutoNum type="arabicPeriod" startAt="1"/>
            </a:pPr>
            <a:r>
              <a:rPr lang="en-US" sz="4865" spc="82">
                <a:solidFill>
                  <a:srgbClr val="000000"/>
                </a:solidFill>
                <a:latin typeface="Contrail One"/>
                <a:ea typeface="Contrail One"/>
                <a:cs typeface="Contrail One"/>
                <a:sym typeface="Contrail One"/>
              </a:rPr>
              <a:t> To help teachers understand each student's struggle.</a:t>
            </a:r>
          </a:p>
          <a:p>
            <a:pPr algn="just" marL="1112219" indent="-370740" lvl="2">
              <a:lnSpc>
                <a:spcPts val="8465"/>
              </a:lnSpc>
              <a:buAutoNum type="arabicPeriod" startAt="1"/>
            </a:pPr>
            <a:r>
              <a:rPr lang="en-US" sz="4865" spc="82">
                <a:solidFill>
                  <a:srgbClr val="000000"/>
                </a:solidFill>
                <a:latin typeface="Contrail One"/>
                <a:ea typeface="Contrail One"/>
                <a:cs typeface="Contrail One"/>
                <a:sym typeface="Contrail One"/>
              </a:rPr>
              <a:t>To keep parents informed about their child’s learning journey.</a:t>
            </a:r>
          </a:p>
          <a:p>
            <a:pPr algn="just" marL="1112219" indent="-370740" lvl="2">
              <a:lnSpc>
                <a:spcPts val="8465"/>
              </a:lnSpc>
              <a:buAutoNum type="arabicPeriod" startAt="1"/>
            </a:pPr>
            <a:r>
              <a:rPr lang="en-US" sz="4865" spc="82">
                <a:solidFill>
                  <a:srgbClr val="000000"/>
                </a:solidFill>
                <a:latin typeface="Contrail One"/>
                <a:ea typeface="Contrail One"/>
                <a:cs typeface="Contrail One"/>
                <a:sym typeface="Contrail One"/>
              </a:rPr>
              <a:t> To make learning fun with badges.</a:t>
            </a:r>
          </a:p>
        </p:txBody>
      </p:sp>
      <p:sp>
        <p:nvSpPr>
          <p:cNvPr name="TextBox 11" id="11"/>
          <p:cNvSpPr txBox="true"/>
          <p:nvPr/>
        </p:nvSpPr>
        <p:spPr>
          <a:xfrm rot="0">
            <a:off x="17746813" y="9272619"/>
            <a:ext cx="38278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AD1FA"/>
        </a:solidFill>
      </p:bgPr>
    </p:bg>
    <p:spTree>
      <p:nvGrpSpPr>
        <p:cNvPr id="1" name=""/>
        <p:cNvGrpSpPr/>
        <p:nvPr/>
      </p:nvGrpSpPr>
      <p:grpSpPr>
        <a:xfrm>
          <a:off x="0" y="0"/>
          <a:ext cx="0" cy="0"/>
          <a:chOff x="0" y="0"/>
          <a:chExt cx="0" cy="0"/>
        </a:xfrm>
      </p:grpSpPr>
      <p:sp>
        <p:nvSpPr>
          <p:cNvPr name="Freeform 2" id="2" descr="Droplets-HD-Content-R1d.png"/>
          <p:cNvSpPr/>
          <p:nvPr/>
        </p:nvSpPr>
        <p:spPr>
          <a:xfrm flipH="false" flipV="false" rot="0">
            <a:off x="0" y="46743"/>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88012" y="46743"/>
            <a:ext cx="3673650" cy="1382576"/>
          </a:xfrm>
          <a:custGeom>
            <a:avLst/>
            <a:gdLst/>
            <a:ahLst/>
            <a:cxnLst/>
            <a:rect r="r" b="b" t="t" l="l"/>
            <a:pathLst>
              <a:path h="1382576" w="3673650">
                <a:moveTo>
                  <a:pt x="0" y="0"/>
                </a:moveTo>
                <a:lnTo>
                  <a:pt x="3673650" y="0"/>
                </a:lnTo>
                <a:lnTo>
                  <a:pt x="3673650" y="1382576"/>
                </a:lnTo>
                <a:lnTo>
                  <a:pt x="0" y="1382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8425" y="1315181"/>
            <a:ext cx="4607810" cy="1136737"/>
          </a:xfrm>
          <a:custGeom>
            <a:avLst/>
            <a:gdLst/>
            <a:ahLst/>
            <a:cxnLst/>
            <a:rect r="r" b="b" t="t" l="l"/>
            <a:pathLst>
              <a:path h="1136737" w="4607810">
                <a:moveTo>
                  <a:pt x="0" y="0"/>
                </a:moveTo>
                <a:lnTo>
                  <a:pt x="4607810" y="0"/>
                </a:lnTo>
                <a:lnTo>
                  <a:pt x="4607810" y="1136737"/>
                </a:lnTo>
                <a:lnTo>
                  <a:pt x="0" y="11367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49747" y="2690043"/>
            <a:ext cx="15809553" cy="6774668"/>
          </a:xfrm>
          <a:custGeom>
            <a:avLst/>
            <a:gdLst/>
            <a:ahLst/>
            <a:cxnLst/>
            <a:rect r="r" b="b" t="t" l="l"/>
            <a:pathLst>
              <a:path h="6774668" w="15809553">
                <a:moveTo>
                  <a:pt x="0" y="0"/>
                </a:moveTo>
                <a:lnTo>
                  <a:pt x="15809553" y="0"/>
                </a:lnTo>
                <a:lnTo>
                  <a:pt x="15809553" y="6774668"/>
                </a:lnTo>
                <a:lnTo>
                  <a:pt x="0" y="6774668"/>
                </a:lnTo>
                <a:lnTo>
                  <a:pt x="0" y="0"/>
                </a:lnTo>
                <a:close/>
              </a:path>
            </a:pathLst>
          </a:custGeom>
          <a:blipFill>
            <a:blip r:embed="rId8"/>
            <a:stretch>
              <a:fillRect l="0" t="0" r="0" b="0"/>
            </a:stretch>
          </a:blipFill>
        </p:spPr>
      </p:sp>
      <p:sp>
        <p:nvSpPr>
          <p:cNvPr name="TextBox 6" id="6"/>
          <p:cNvSpPr txBox="true"/>
          <p:nvPr/>
        </p:nvSpPr>
        <p:spPr>
          <a:xfrm rot="0">
            <a:off x="538073" y="364346"/>
            <a:ext cx="3373528" cy="537820"/>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Methodology</a:t>
            </a:r>
          </a:p>
        </p:txBody>
      </p:sp>
      <p:sp>
        <p:nvSpPr>
          <p:cNvPr name="TextBox 7" id="7"/>
          <p:cNvSpPr txBox="true"/>
          <p:nvPr/>
        </p:nvSpPr>
        <p:spPr>
          <a:xfrm rot="0">
            <a:off x="184150" y="1557490"/>
            <a:ext cx="4384303" cy="537820"/>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Iterative Waterfall model</a:t>
            </a:r>
          </a:p>
        </p:txBody>
      </p:sp>
      <p:sp>
        <p:nvSpPr>
          <p:cNvPr name="TextBox 8" id="8"/>
          <p:cNvSpPr txBox="true"/>
          <p:nvPr/>
        </p:nvSpPr>
        <p:spPr>
          <a:xfrm rot="0">
            <a:off x="17765804" y="9272619"/>
            <a:ext cx="344805"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DFF"/>
        </a:solidFill>
      </p:bgPr>
    </p:bg>
    <p:spTree>
      <p:nvGrpSpPr>
        <p:cNvPr id="1" name=""/>
        <p:cNvGrpSpPr/>
        <p:nvPr/>
      </p:nvGrpSpPr>
      <p:grpSpPr>
        <a:xfrm>
          <a:off x="0" y="0"/>
          <a:ext cx="0" cy="0"/>
          <a:chOff x="0" y="0"/>
          <a:chExt cx="0" cy="0"/>
        </a:xfrm>
      </p:grpSpPr>
      <p:sp>
        <p:nvSpPr>
          <p:cNvPr name="Freeform 2" id="2"/>
          <p:cNvSpPr/>
          <p:nvPr/>
        </p:nvSpPr>
        <p:spPr>
          <a:xfrm flipH="false" flipV="false" rot="1141653">
            <a:off x="10157657" y="-1509950"/>
            <a:ext cx="8749923" cy="7684715"/>
          </a:xfrm>
          <a:custGeom>
            <a:avLst/>
            <a:gdLst/>
            <a:ahLst/>
            <a:cxnLst/>
            <a:rect r="r" b="b" t="t" l="l"/>
            <a:pathLst>
              <a:path h="7684715" w="8749923">
                <a:moveTo>
                  <a:pt x="0" y="0"/>
                </a:moveTo>
                <a:lnTo>
                  <a:pt x="8749923" y="0"/>
                </a:lnTo>
                <a:lnTo>
                  <a:pt x="8749923" y="7684715"/>
                </a:lnTo>
                <a:lnTo>
                  <a:pt x="0" y="768471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65303" y="4411538"/>
            <a:ext cx="8367447" cy="7606770"/>
          </a:xfrm>
          <a:custGeom>
            <a:avLst/>
            <a:gdLst/>
            <a:ahLst/>
            <a:cxnLst/>
            <a:rect r="r" b="b" t="t" l="l"/>
            <a:pathLst>
              <a:path h="7606770" w="8367447">
                <a:moveTo>
                  <a:pt x="0" y="0"/>
                </a:moveTo>
                <a:lnTo>
                  <a:pt x="8367447" y="0"/>
                </a:lnTo>
                <a:lnTo>
                  <a:pt x="8367447" y="7606770"/>
                </a:lnTo>
                <a:lnTo>
                  <a:pt x="0" y="7606770"/>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563801">
            <a:off x="-2112661" y="-75890"/>
            <a:ext cx="7826111" cy="5831902"/>
          </a:xfrm>
          <a:custGeom>
            <a:avLst/>
            <a:gdLst/>
            <a:ahLst/>
            <a:cxnLst/>
            <a:rect r="r" b="b" t="t" l="l"/>
            <a:pathLst>
              <a:path h="5831902" w="7826111">
                <a:moveTo>
                  <a:pt x="0" y="0"/>
                </a:moveTo>
                <a:lnTo>
                  <a:pt x="7826111" y="0"/>
                </a:lnTo>
                <a:lnTo>
                  <a:pt x="7826111" y="5831902"/>
                </a:lnTo>
                <a:lnTo>
                  <a:pt x="0" y="5831902"/>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1581280">
            <a:off x="10283013" y="7636240"/>
            <a:ext cx="8499211" cy="5621526"/>
          </a:xfrm>
          <a:custGeom>
            <a:avLst/>
            <a:gdLst/>
            <a:ahLst/>
            <a:cxnLst/>
            <a:rect r="r" b="b" t="t" l="l"/>
            <a:pathLst>
              <a:path h="5621526" w="8499211">
                <a:moveTo>
                  <a:pt x="0" y="0"/>
                </a:moveTo>
                <a:lnTo>
                  <a:pt x="8499211" y="0"/>
                </a:lnTo>
                <a:lnTo>
                  <a:pt x="8499211" y="5621525"/>
                </a:lnTo>
                <a:lnTo>
                  <a:pt x="0" y="5621525"/>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6" id="6"/>
          <p:cNvGrpSpPr/>
          <p:nvPr/>
        </p:nvGrpSpPr>
        <p:grpSpPr>
          <a:xfrm rot="0">
            <a:off x="1028700" y="1567744"/>
            <a:ext cx="16230600" cy="7690556"/>
            <a:chOff x="0" y="0"/>
            <a:chExt cx="3980262" cy="1885970"/>
          </a:xfrm>
        </p:grpSpPr>
        <p:sp>
          <p:nvSpPr>
            <p:cNvPr name="Freeform 7" id="7"/>
            <p:cNvSpPr/>
            <p:nvPr/>
          </p:nvSpPr>
          <p:spPr>
            <a:xfrm flipH="false" flipV="false" rot="0">
              <a:off x="0" y="0"/>
              <a:ext cx="3980262" cy="1885970"/>
            </a:xfrm>
            <a:custGeom>
              <a:avLst/>
              <a:gdLst/>
              <a:ahLst/>
              <a:cxnLst/>
              <a:rect r="r" b="b" t="t" l="l"/>
              <a:pathLst>
                <a:path h="1885970" w="3980262">
                  <a:moveTo>
                    <a:pt x="38160" y="0"/>
                  </a:moveTo>
                  <a:lnTo>
                    <a:pt x="3942102" y="0"/>
                  </a:lnTo>
                  <a:cubicBezTo>
                    <a:pt x="3963177" y="0"/>
                    <a:pt x="3980262" y="17085"/>
                    <a:pt x="3980262" y="38160"/>
                  </a:cubicBezTo>
                  <a:lnTo>
                    <a:pt x="3980262" y="1847811"/>
                  </a:lnTo>
                  <a:cubicBezTo>
                    <a:pt x="3980262" y="1868886"/>
                    <a:pt x="3963177" y="1885970"/>
                    <a:pt x="3942102" y="1885970"/>
                  </a:cubicBezTo>
                  <a:lnTo>
                    <a:pt x="38160" y="1885970"/>
                  </a:lnTo>
                  <a:cubicBezTo>
                    <a:pt x="17085" y="1885970"/>
                    <a:pt x="0" y="1868886"/>
                    <a:pt x="0" y="1847811"/>
                  </a:cubicBezTo>
                  <a:lnTo>
                    <a:pt x="0" y="38160"/>
                  </a:lnTo>
                  <a:cubicBezTo>
                    <a:pt x="0" y="17085"/>
                    <a:pt x="17085" y="0"/>
                    <a:pt x="38160" y="0"/>
                  </a:cubicBezTo>
                  <a:close/>
                </a:path>
              </a:pathLst>
            </a:custGeom>
            <a:solidFill>
              <a:srgbClr val="FFFFFF"/>
            </a:solidFill>
          </p:spPr>
        </p:sp>
        <p:sp>
          <p:nvSpPr>
            <p:cNvPr name="TextBox 8" id="8"/>
            <p:cNvSpPr txBox="true"/>
            <p:nvPr/>
          </p:nvSpPr>
          <p:spPr>
            <a:xfrm>
              <a:off x="0" y="104775"/>
              <a:ext cx="3980262" cy="1781195"/>
            </a:xfrm>
            <a:prstGeom prst="rect">
              <a:avLst/>
            </a:prstGeom>
          </p:spPr>
          <p:txBody>
            <a:bodyPr anchor="ctr" rtlCol="false" tIns="50800" lIns="50800" bIns="50800" rIns="50800"/>
            <a:lstStyle/>
            <a:p>
              <a:pPr algn="ctr">
                <a:lnSpc>
                  <a:spcPts val="799"/>
                </a:lnSpc>
              </a:pPr>
            </a:p>
          </p:txBody>
        </p:sp>
      </p:grpSp>
      <p:sp>
        <p:nvSpPr>
          <p:cNvPr name="TextBox 9" id="9"/>
          <p:cNvSpPr txBox="true"/>
          <p:nvPr/>
        </p:nvSpPr>
        <p:spPr>
          <a:xfrm rot="0">
            <a:off x="4723157" y="876300"/>
            <a:ext cx="8841686" cy="1229658"/>
          </a:xfrm>
          <a:prstGeom prst="rect">
            <a:avLst/>
          </a:prstGeom>
        </p:spPr>
        <p:txBody>
          <a:bodyPr anchor="t" rtlCol="false" tIns="0" lIns="0" bIns="0" rIns="0">
            <a:spAutoFit/>
          </a:bodyPr>
          <a:lstStyle/>
          <a:p>
            <a:pPr algn="ctr" marL="0" indent="0" lvl="0">
              <a:lnSpc>
                <a:spcPts val="9923"/>
              </a:lnSpc>
              <a:spcBef>
                <a:spcPct val="0"/>
              </a:spcBef>
            </a:pPr>
            <a:r>
              <a:rPr lang="en-US" sz="7088">
                <a:solidFill>
                  <a:srgbClr val="303030"/>
                </a:solidFill>
                <a:latin typeface="Pluma"/>
                <a:ea typeface="Pluma"/>
                <a:cs typeface="Pluma"/>
                <a:sym typeface="Pluma"/>
              </a:rPr>
              <a:t>REQUIREMENT ANALYSIS</a:t>
            </a:r>
          </a:p>
        </p:txBody>
      </p:sp>
      <p:sp>
        <p:nvSpPr>
          <p:cNvPr name="TextBox 10" id="10"/>
          <p:cNvSpPr txBox="true"/>
          <p:nvPr/>
        </p:nvSpPr>
        <p:spPr>
          <a:xfrm rot="0">
            <a:off x="1993717" y="3169953"/>
            <a:ext cx="6388209" cy="5839082"/>
          </a:xfrm>
          <a:prstGeom prst="rect">
            <a:avLst/>
          </a:prstGeom>
        </p:spPr>
        <p:txBody>
          <a:bodyPr anchor="t" rtlCol="false" tIns="0" lIns="0" bIns="0" rIns="0">
            <a:spAutoFit/>
          </a:bodyPr>
          <a:lstStyle/>
          <a:p>
            <a:pPr algn="l" marL="788034" indent="-262678" lvl="2">
              <a:lnSpc>
                <a:spcPts val="5170"/>
              </a:lnSpc>
              <a:buFont typeface="Arial"/>
              <a:buChar char="⚬"/>
            </a:pPr>
            <a:r>
              <a:rPr lang="en-US" sz="3447" spc="57">
                <a:solidFill>
                  <a:srgbClr val="000000"/>
                </a:solidFill>
                <a:latin typeface="Contrail One"/>
                <a:ea typeface="Contrail One"/>
                <a:cs typeface="Contrail One"/>
                <a:sym typeface="Contrail One"/>
              </a:rPr>
              <a:t>1. Functional req</a:t>
            </a:r>
          </a:p>
          <a:p>
            <a:pPr algn="l" marL="788034" indent="-262678" lvl="2">
              <a:lnSpc>
                <a:spcPts val="5170"/>
              </a:lnSpc>
            </a:pPr>
            <a:r>
              <a:rPr lang="en-US" sz="3447" spc="57">
                <a:solidFill>
                  <a:srgbClr val="000000"/>
                </a:solidFill>
                <a:latin typeface="Contrail One"/>
                <a:ea typeface="Contrail One"/>
                <a:cs typeface="Contrail One"/>
                <a:sym typeface="Contrail One"/>
              </a:rPr>
              <a:t>Functional requirements specify what the system should do. </a:t>
            </a:r>
          </a:p>
          <a:p>
            <a:pPr algn="l" marL="788034" indent="-262678" lvl="2">
              <a:lnSpc>
                <a:spcPts val="5170"/>
              </a:lnSpc>
            </a:pPr>
          </a:p>
          <a:p>
            <a:pPr algn="l" marL="788034" indent="-262678" lvl="2">
              <a:lnSpc>
                <a:spcPts val="5170"/>
              </a:lnSpc>
            </a:pPr>
            <a:r>
              <a:rPr lang="en-US" sz="3447" spc="57">
                <a:solidFill>
                  <a:srgbClr val="000000"/>
                </a:solidFill>
                <a:latin typeface="Contrail One"/>
                <a:ea typeface="Contrail One"/>
                <a:cs typeface="Contrail One"/>
                <a:sym typeface="Contrail One"/>
              </a:rPr>
              <a:t>They define the functions, features, and behavior of the system.</a:t>
            </a:r>
          </a:p>
          <a:p>
            <a:pPr algn="l" marL="788034" indent="-262678" lvl="2">
              <a:lnSpc>
                <a:spcPts val="5170"/>
              </a:lnSpc>
            </a:pPr>
          </a:p>
        </p:txBody>
      </p:sp>
      <p:sp>
        <p:nvSpPr>
          <p:cNvPr name="TextBox 11" id="11"/>
          <p:cNvSpPr txBox="true"/>
          <p:nvPr/>
        </p:nvSpPr>
        <p:spPr>
          <a:xfrm rot="0">
            <a:off x="9730454" y="3240111"/>
            <a:ext cx="7042867" cy="4533506"/>
          </a:xfrm>
          <a:prstGeom prst="rect">
            <a:avLst/>
          </a:prstGeom>
        </p:spPr>
        <p:txBody>
          <a:bodyPr anchor="t" rtlCol="false" tIns="0" lIns="0" bIns="0" rIns="0">
            <a:spAutoFit/>
          </a:bodyPr>
          <a:lstStyle/>
          <a:p>
            <a:pPr algn="just">
              <a:lnSpc>
                <a:spcPts val="5170"/>
              </a:lnSpc>
            </a:pPr>
            <a:r>
              <a:rPr lang="en-US" sz="3447" spc="57">
                <a:solidFill>
                  <a:srgbClr val="000000"/>
                </a:solidFill>
                <a:latin typeface="Contrail One"/>
                <a:ea typeface="Contrail One"/>
                <a:cs typeface="Contrail One"/>
                <a:sym typeface="Contrail One"/>
              </a:rPr>
              <a:t>2. Non Functional</a:t>
            </a:r>
          </a:p>
          <a:p>
            <a:pPr algn="just">
              <a:lnSpc>
                <a:spcPts val="5170"/>
              </a:lnSpc>
            </a:pPr>
            <a:r>
              <a:rPr lang="en-US" sz="3447" spc="57">
                <a:solidFill>
                  <a:srgbClr val="000000"/>
                </a:solidFill>
                <a:latin typeface="Contrail One"/>
                <a:ea typeface="Contrail One"/>
                <a:cs typeface="Contrail One"/>
                <a:sym typeface="Contrail One"/>
              </a:rPr>
              <a:t>Non-functional requirements define the quality attributes, performance, and constraints of the system. </a:t>
            </a:r>
          </a:p>
          <a:p>
            <a:pPr algn="just">
              <a:lnSpc>
                <a:spcPts val="5170"/>
              </a:lnSpc>
            </a:pPr>
          </a:p>
          <a:p>
            <a:pPr algn="just">
              <a:lnSpc>
                <a:spcPts val="5170"/>
              </a:lnSpc>
            </a:pPr>
            <a:r>
              <a:rPr lang="en-US" sz="3447" spc="57">
                <a:solidFill>
                  <a:srgbClr val="000000"/>
                </a:solidFill>
                <a:latin typeface="Contrail One"/>
                <a:ea typeface="Contrail One"/>
                <a:cs typeface="Contrail One"/>
                <a:sym typeface="Contrail One"/>
              </a:rPr>
              <a:t>They specify how the system should perform.</a:t>
            </a:r>
          </a:p>
        </p:txBody>
      </p:sp>
      <p:sp>
        <p:nvSpPr>
          <p:cNvPr name="TextBox 12" id="12"/>
          <p:cNvSpPr txBox="true"/>
          <p:nvPr/>
        </p:nvSpPr>
        <p:spPr>
          <a:xfrm rot="0">
            <a:off x="17746218" y="9272619"/>
            <a:ext cx="383977"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AD1FA"/>
        </a:solidFill>
      </p:bgPr>
    </p:bg>
    <p:spTree>
      <p:nvGrpSpPr>
        <p:cNvPr id="1" name=""/>
        <p:cNvGrpSpPr/>
        <p:nvPr/>
      </p:nvGrpSpPr>
      <p:grpSpPr>
        <a:xfrm>
          <a:off x="0" y="0"/>
          <a:ext cx="0" cy="0"/>
          <a:chOff x="0" y="0"/>
          <a:chExt cx="0" cy="0"/>
        </a:xfrm>
      </p:grpSpPr>
      <p:sp>
        <p:nvSpPr>
          <p:cNvPr name="Freeform 2" id="2"/>
          <p:cNvSpPr/>
          <p:nvPr/>
        </p:nvSpPr>
        <p:spPr>
          <a:xfrm flipH="false" flipV="false" rot="0">
            <a:off x="376953" y="61243"/>
            <a:ext cx="3563699" cy="1389372"/>
          </a:xfrm>
          <a:custGeom>
            <a:avLst/>
            <a:gdLst/>
            <a:ahLst/>
            <a:cxnLst/>
            <a:rect r="r" b="b" t="t" l="l"/>
            <a:pathLst>
              <a:path h="1389372" w="3563699">
                <a:moveTo>
                  <a:pt x="0" y="0"/>
                </a:moveTo>
                <a:lnTo>
                  <a:pt x="3563699" y="0"/>
                </a:lnTo>
                <a:lnTo>
                  <a:pt x="3563699" y="1389371"/>
                </a:lnTo>
                <a:lnTo>
                  <a:pt x="0" y="1389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596" y="1491916"/>
            <a:ext cx="7127399" cy="1496510"/>
          </a:xfrm>
          <a:custGeom>
            <a:avLst/>
            <a:gdLst/>
            <a:ahLst/>
            <a:cxnLst/>
            <a:rect r="r" b="b" t="t" l="l"/>
            <a:pathLst>
              <a:path h="1496510" w="7127399">
                <a:moveTo>
                  <a:pt x="0" y="0"/>
                </a:moveTo>
                <a:lnTo>
                  <a:pt x="7127399" y="0"/>
                </a:lnTo>
                <a:lnTo>
                  <a:pt x="7127399" y="1496510"/>
                </a:lnTo>
                <a:lnTo>
                  <a:pt x="0" y="14965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362186" y="80665"/>
            <a:ext cx="9161803" cy="10125669"/>
          </a:xfrm>
          <a:custGeom>
            <a:avLst/>
            <a:gdLst/>
            <a:ahLst/>
            <a:cxnLst/>
            <a:rect r="r" b="b" t="t" l="l"/>
            <a:pathLst>
              <a:path h="10125669" w="9161803">
                <a:moveTo>
                  <a:pt x="0" y="0"/>
                </a:moveTo>
                <a:lnTo>
                  <a:pt x="9161802" y="0"/>
                </a:lnTo>
                <a:lnTo>
                  <a:pt x="9161802" y="10125670"/>
                </a:lnTo>
                <a:lnTo>
                  <a:pt x="0" y="10125670"/>
                </a:lnTo>
                <a:lnTo>
                  <a:pt x="0" y="0"/>
                </a:lnTo>
                <a:close/>
              </a:path>
            </a:pathLst>
          </a:custGeom>
          <a:blipFill>
            <a:blip r:embed="rId7"/>
            <a:stretch>
              <a:fillRect l="0" t="0" r="0" b="0"/>
            </a:stretch>
          </a:blipFill>
        </p:spPr>
      </p:sp>
      <p:sp>
        <p:nvSpPr>
          <p:cNvPr name="TextBox 5" id="5"/>
          <p:cNvSpPr txBox="true"/>
          <p:nvPr/>
        </p:nvSpPr>
        <p:spPr>
          <a:xfrm rot="0">
            <a:off x="189512" y="372719"/>
            <a:ext cx="3760665" cy="537820"/>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USE CASE DIAGRAM</a:t>
            </a:r>
          </a:p>
        </p:txBody>
      </p:sp>
      <p:sp>
        <p:nvSpPr>
          <p:cNvPr name="TextBox 6" id="6"/>
          <p:cNvSpPr txBox="true"/>
          <p:nvPr/>
        </p:nvSpPr>
        <p:spPr>
          <a:xfrm rot="0">
            <a:off x="5596" y="1814736"/>
            <a:ext cx="7258961" cy="537820"/>
          </a:xfrm>
          <a:prstGeom prst="rect">
            <a:avLst/>
          </a:prstGeom>
        </p:spPr>
        <p:txBody>
          <a:bodyPr anchor="t" rtlCol="false" tIns="0" lIns="0" bIns="0" rIns="0">
            <a:spAutoFit/>
          </a:bodyPr>
          <a:lstStyle/>
          <a:p>
            <a:pPr algn="ctr">
              <a:lnSpc>
                <a:spcPts val="4479"/>
              </a:lnSpc>
            </a:pPr>
            <a:r>
              <a:rPr lang="en-US" sz="3199">
                <a:solidFill>
                  <a:srgbClr val="000000"/>
                </a:solidFill>
                <a:latin typeface="Contrail One"/>
                <a:ea typeface="Contrail One"/>
                <a:cs typeface="Contrail One"/>
                <a:sym typeface="Contrail One"/>
              </a:rPr>
              <a:t>Helps in understandind requirements.</a:t>
            </a:r>
          </a:p>
        </p:txBody>
      </p:sp>
      <p:sp>
        <p:nvSpPr>
          <p:cNvPr name="TextBox 7" id="7"/>
          <p:cNvSpPr txBox="true"/>
          <p:nvPr/>
        </p:nvSpPr>
        <p:spPr>
          <a:xfrm rot="0">
            <a:off x="17589372" y="9163050"/>
            <a:ext cx="382786" cy="837565"/>
          </a:xfrm>
          <a:prstGeom prst="rect">
            <a:avLst/>
          </a:prstGeom>
        </p:spPr>
        <p:txBody>
          <a:bodyPr anchor="t" rtlCol="false" tIns="0" lIns="0" bIns="0" rIns="0">
            <a:spAutoFit/>
          </a:bodyPr>
          <a:lstStyle/>
          <a:p>
            <a:pPr algn="ctr">
              <a:lnSpc>
                <a:spcPts val="6859"/>
              </a:lnSpc>
              <a:spcBef>
                <a:spcPct val="0"/>
              </a:spcBef>
            </a:pPr>
            <a:r>
              <a:rPr lang="en-US" sz="4899" spc="-220">
                <a:solidFill>
                  <a:srgbClr val="000000"/>
                </a:solidFill>
                <a:latin typeface="Open Sauce Semi-Bold"/>
                <a:ea typeface="Open Sauce Semi-Bold"/>
                <a:cs typeface="Open Sauce Semi-Bold"/>
                <a:sym typeface="Open Sauce Semi-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DAGLyJhi_NM</dc:identifier>
  <dcterms:modified xsi:type="dcterms:W3CDTF">2011-08-01T06:04:30Z</dcterms:modified>
  <cp:revision>1</cp:revision>
  <dc:title>Gamified Learning Progress Tracker.pptx</dc:title>
</cp:coreProperties>
</file>